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797" r:id="rId2"/>
    <p:sldId id="796" r:id="rId3"/>
    <p:sldId id="798" r:id="rId4"/>
    <p:sldId id="795" r:id="rId5"/>
    <p:sldId id="799" r:id="rId6"/>
    <p:sldId id="803" r:id="rId7"/>
    <p:sldId id="789" r:id="rId8"/>
    <p:sldId id="791" r:id="rId9"/>
    <p:sldId id="792" r:id="rId10"/>
    <p:sldId id="801" r:id="rId11"/>
    <p:sldId id="793" r:id="rId12"/>
    <p:sldId id="794" r:id="rId13"/>
    <p:sldId id="802" r:id="rId14"/>
    <p:sldId id="518" r:id="rId15"/>
    <p:sldId id="520" r:id="rId16"/>
    <p:sldId id="699" r:id="rId1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3149"/>
    <a:srgbClr val="662D49"/>
    <a:srgbClr val="663749"/>
    <a:srgbClr val="6626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01" autoAdjust="0"/>
    <p:restoredTop sz="95578" autoAdjust="0"/>
  </p:normalViewPr>
  <p:slideViewPr>
    <p:cSldViewPr snapToGrid="0" snapToObjects="1">
      <p:cViewPr varScale="1">
        <p:scale>
          <a:sx n="112" d="100"/>
          <a:sy n="112" d="100"/>
        </p:scale>
        <p:origin x="208" y="808"/>
      </p:cViewPr>
      <p:guideLst>
        <p:guide orient="horz" pos="1800"/>
        <p:guide pos="2880"/>
      </p:guideLst>
    </p:cSldViewPr>
  </p:slideViewPr>
  <p:outlineViewPr>
    <p:cViewPr>
      <p:scale>
        <a:sx n="33" d="100"/>
        <a:sy n="33" d="100"/>
      </p:scale>
      <p:origin x="0" y="0"/>
    </p:cViewPr>
  </p:outlin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B5E162-9D79-2943-B0A3-211BF28B7513}" type="datetimeFigureOut">
              <a:rPr lang="en-US" smtClean="0"/>
              <a:t>8/2/22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22E400-0EC4-CD46-9C72-78BD5E94273C}" type="slidenum">
              <a:rPr lang="en-US" smtClean="0"/>
              <a:t>‹#›</a:t>
            </a:fld>
            <a:endParaRPr lang="en-US" dirty="0"/>
          </a:p>
        </p:txBody>
      </p:sp>
    </p:spTree>
    <p:extLst>
      <p:ext uri="{BB962C8B-B14F-4D97-AF65-F5344CB8AC3E}">
        <p14:creationId xmlns:p14="http://schemas.microsoft.com/office/powerpoint/2010/main" val="2457242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CBAB52-94AF-9448-9B1C-7768B1879D49}" type="datetimeFigureOut">
              <a:rPr lang="en-US" smtClean="0"/>
              <a:t>8/2/22</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447283-AD3B-EE49-8B53-C7D74121EF4E}" type="slidenum">
              <a:rPr lang="en-US" smtClean="0"/>
              <a:t>‹#›</a:t>
            </a:fld>
            <a:endParaRPr lang="en-US" dirty="0"/>
          </a:p>
        </p:txBody>
      </p:sp>
    </p:spTree>
    <p:extLst>
      <p:ext uri="{BB962C8B-B14F-4D97-AF65-F5344CB8AC3E}">
        <p14:creationId xmlns:p14="http://schemas.microsoft.com/office/powerpoint/2010/main" val="2423512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giving me the opportunity to present today. In this presentation, I'll briefly introduce myself and highlight two projects I've worked on as a CFD researcher and discuss why I'd be a good fit to become a member of the AT+R team. </a:t>
            </a:r>
          </a:p>
        </p:txBody>
      </p:sp>
      <p:sp>
        <p:nvSpPr>
          <p:cNvPr id="4" name="Slide Number Placeholder 3"/>
          <p:cNvSpPr>
            <a:spLocks noGrp="1"/>
          </p:cNvSpPr>
          <p:nvPr>
            <p:ph type="sldNum" sz="quarter" idx="5"/>
          </p:nvPr>
        </p:nvSpPr>
        <p:spPr/>
        <p:txBody>
          <a:bodyPr/>
          <a:lstStyle/>
          <a:p>
            <a:fld id="{55447283-AD3B-EE49-8B53-C7D74121EF4E}" type="slidenum">
              <a:rPr lang="en-US" smtClean="0"/>
              <a:t>1</a:t>
            </a:fld>
            <a:endParaRPr lang="en-US" dirty="0"/>
          </a:p>
        </p:txBody>
      </p:sp>
    </p:spTree>
    <p:extLst>
      <p:ext uri="{BB962C8B-B14F-4D97-AF65-F5344CB8AC3E}">
        <p14:creationId xmlns:p14="http://schemas.microsoft.com/office/powerpoint/2010/main" val="199861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first like to start by quickly introducing myself. I am currently a second year PhD student studying mechanical engineering where my research is currently being funded by the NSF. My main research focus is in the most general way possible considering the building blocks of fluid flows by applying modal analysis techniques to extract the most coherent structures within a fluid flow.</a:t>
            </a:r>
          </a:p>
          <a:p>
            <a:r>
              <a:rPr lang="en-US" dirty="0"/>
              <a:t>My work naturally lean towards CF D, turbulence physics and fluid mechanics; however, I like to apply what I know to other fields such as reduced-order modeling of nonlinear dynamical systems, numerical methods and continuum mechanics.</a:t>
            </a:r>
          </a:p>
        </p:txBody>
      </p:sp>
      <p:sp>
        <p:nvSpPr>
          <p:cNvPr id="4" name="Slide Number Placeholder 3"/>
          <p:cNvSpPr>
            <a:spLocks noGrp="1"/>
          </p:cNvSpPr>
          <p:nvPr>
            <p:ph type="sldNum" sz="quarter" idx="5"/>
          </p:nvPr>
        </p:nvSpPr>
        <p:spPr/>
        <p:txBody>
          <a:bodyPr/>
          <a:lstStyle/>
          <a:p>
            <a:fld id="{55447283-AD3B-EE49-8B53-C7D74121EF4E}" type="slidenum">
              <a:rPr lang="en-US" smtClean="0"/>
              <a:t>2</a:t>
            </a:fld>
            <a:endParaRPr lang="en-US" dirty="0"/>
          </a:p>
        </p:txBody>
      </p:sp>
    </p:spTree>
    <p:extLst>
      <p:ext uri="{BB962C8B-B14F-4D97-AF65-F5344CB8AC3E}">
        <p14:creationId xmlns:p14="http://schemas.microsoft.com/office/powerpoint/2010/main" val="352704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I'd like to discuss two projects I've worked on. One is more practical and is on the structural failure of wind turbines in extreme conditions while the other is slightly heavier in math and deals with reduced-order modeling of near-wall turbulent structures by developing the state space of non-linear dynamics using spectral manifolds. </a:t>
            </a:r>
          </a:p>
        </p:txBody>
      </p:sp>
      <p:sp>
        <p:nvSpPr>
          <p:cNvPr id="4" name="Slide Number Placeholder 3"/>
          <p:cNvSpPr>
            <a:spLocks noGrp="1"/>
          </p:cNvSpPr>
          <p:nvPr>
            <p:ph type="sldNum" sz="quarter" idx="5"/>
          </p:nvPr>
        </p:nvSpPr>
        <p:spPr/>
        <p:txBody>
          <a:bodyPr/>
          <a:lstStyle/>
          <a:p>
            <a:fld id="{55447283-AD3B-EE49-8B53-C7D74121EF4E}" type="slidenum">
              <a:rPr lang="en-US" smtClean="0"/>
              <a:t>3</a:t>
            </a:fld>
            <a:endParaRPr lang="en-US" dirty="0"/>
          </a:p>
        </p:txBody>
      </p:sp>
    </p:spTree>
    <p:extLst>
      <p:ext uri="{BB962C8B-B14F-4D97-AF65-F5344CB8AC3E}">
        <p14:creationId xmlns:p14="http://schemas.microsoft.com/office/powerpoint/2010/main" val="158598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change in global temperature has resulted in more frequency extreme weather events. As the number of tropical storms and strong winds increase, it becomes increasingly important to build structures that are resilient to these global effects.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Wind turbines are extremely </a:t>
            </a:r>
            <a:r>
              <a:rPr lang="en-US" dirty="0" err="1"/>
              <a:t>suseptible</a:t>
            </a:r>
            <a:r>
              <a:rPr lang="en-US" dirty="0"/>
              <a:t> to structural failures since even when they are non-operational, they are in a stationary state, "feathered" state, which may still induce a substantial thrust to induce failure in the base of the wind turbine as shown in the figure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Thus, the objective of this project was to numerically simulate the failure of wind turbines during extreme wind conditions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www.bbc.com</a:t>
            </a:r>
            <a:r>
              <a:rPr lang="en-US" dirty="0"/>
              <a:t>/news/uk-wales-60390094</a:t>
            </a:r>
          </a:p>
          <a:p>
            <a:endParaRPr lang="en-US" dirty="0"/>
          </a:p>
        </p:txBody>
      </p:sp>
      <p:sp>
        <p:nvSpPr>
          <p:cNvPr id="4" name="Slide Number Placeholder 3"/>
          <p:cNvSpPr>
            <a:spLocks noGrp="1"/>
          </p:cNvSpPr>
          <p:nvPr>
            <p:ph type="sldNum" sz="quarter" idx="5"/>
          </p:nvPr>
        </p:nvSpPr>
        <p:spPr/>
        <p:txBody>
          <a:bodyPr/>
          <a:lstStyle/>
          <a:p>
            <a:fld id="{55447283-AD3B-EE49-8B53-C7D74121EF4E}" type="slidenum">
              <a:rPr lang="en-US" smtClean="0"/>
              <a:t>4</a:t>
            </a:fld>
            <a:endParaRPr lang="en-US" dirty="0"/>
          </a:p>
        </p:txBody>
      </p:sp>
    </p:spTree>
    <p:extLst>
      <p:ext uri="{BB962C8B-B14F-4D97-AF65-F5344CB8AC3E}">
        <p14:creationId xmlns:p14="http://schemas.microsoft.com/office/powerpoint/2010/main" val="43403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computed the external load on the wind turbine structure by simulating the flow around wind turbine during typical cyclone conditions (50m/s winds with 16% turbulence intensity). I ran a RANS simulation with the k-epsilon turbulence closure model in ANSYS Fluent where I used second-order finite-difference scheme for the spatial values and a second-order implicit scheme for the time integration. </a:t>
            </a:r>
          </a:p>
          <a:p>
            <a:endParaRPr lang="en-US" dirty="0"/>
          </a:p>
          <a:p>
            <a:r>
              <a:rPr lang="en-US" dirty="0"/>
              <a:t>The figure on the top right shows the instantaneous pressure contour on the wind turbine body and the figure on the bottom right shows the time-varying thrust force on the wind turbine blades and the nacelle. </a:t>
            </a:r>
          </a:p>
        </p:txBody>
      </p:sp>
      <p:sp>
        <p:nvSpPr>
          <p:cNvPr id="4" name="Slide Number Placeholder 3"/>
          <p:cNvSpPr>
            <a:spLocks noGrp="1"/>
          </p:cNvSpPr>
          <p:nvPr>
            <p:ph type="sldNum" sz="quarter" idx="5"/>
          </p:nvPr>
        </p:nvSpPr>
        <p:spPr/>
        <p:txBody>
          <a:bodyPr/>
          <a:lstStyle/>
          <a:p>
            <a:fld id="{55447283-AD3B-EE49-8B53-C7D74121EF4E}" type="slidenum">
              <a:rPr lang="en-US" smtClean="0"/>
              <a:t>5</a:t>
            </a:fld>
            <a:endParaRPr lang="en-US" dirty="0"/>
          </a:p>
        </p:txBody>
      </p:sp>
    </p:spTree>
    <p:extLst>
      <p:ext uri="{BB962C8B-B14F-4D97-AF65-F5344CB8AC3E}">
        <p14:creationId xmlns:p14="http://schemas.microsoft.com/office/powerpoint/2010/main" val="190231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radial stress due to pressure is significantly smaller than the yield stress of the material used, I simplified the problem by applying the thrust force computed in the previous slide as a point load at the top of the base. </a:t>
            </a:r>
          </a:p>
          <a:p>
            <a:r>
              <a:rPr lang="en-US" dirty="0"/>
              <a:t>I conducted a nonlinear structural analysis of the wind turbine in ANSYS mechanical and used the commonly used Steele with yield stress 335 MPa as my material. By conducting a nonlinear analysis of this simplified model, we could compute how long it takes the structure to develop an initial plastic hinge and also where the plastic hinge is located. </a:t>
            </a:r>
          </a:p>
        </p:txBody>
      </p:sp>
      <p:sp>
        <p:nvSpPr>
          <p:cNvPr id="4" name="Slide Number Placeholder 3"/>
          <p:cNvSpPr>
            <a:spLocks noGrp="1"/>
          </p:cNvSpPr>
          <p:nvPr>
            <p:ph type="sldNum" sz="quarter" idx="5"/>
          </p:nvPr>
        </p:nvSpPr>
        <p:spPr/>
        <p:txBody>
          <a:bodyPr/>
          <a:lstStyle/>
          <a:p>
            <a:fld id="{55447283-AD3B-EE49-8B53-C7D74121EF4E}" type="slidenum">
              <a:rPr lang="en-US" smtClean="0"/>
              <a:t>6</a:t>
            </a:fld>
            <a:endParaRPr lang="en-US" dirty="0"/>
          </a:p>
        </p:txBody>
      </p:sp>
    </p:spTree>
    <p:extLst>
      <p:ext uri="{BB962C8B-B14F-4D97-AF65-F5344CB8AC3E}">
        <p14:creationId xmlns:p14="http://schemas.microsoft.com/office/powerpoint/2010/main" val="30198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project I've worked on is more related to my PhD thesis, which is on reduced-order modeling of near-wall turbulent structures. </a:t>
            </a:r>
          </a:p>
          <a:p>
            <a:r>
              <a:rPr lang="en-US" dirty="0"/>
              <a:t>To give a brief overview of the problem, there are currently three main classifications of CFD simulations. The simplest method is called the Reynolds averaged Navier Stokes and computes only the mean quantities while modeling all the fluctuating quantities. It is the least computationally expensive method and the grid-point requirement for an accurate solution is proportional the the square root of the streamwise length Reynolds number.</a:t>
            </a:r>
          </a:p>
          <a:p>
            <a:r>
              <a:rPr lang="en-US" dirty="0"/>
              <a:t>The most computationally expensive method is called the direct numerical simulation or DNS. It computes all the scales and the number of grid points required is nearly quadratic to the streamwise length Reynolds number.</a:t>
            </a:r>
          </a:p>
          <a:p>
            <a:r>
              <a:rPr lang="en-US" dirty="0"/>
              <a:t>Now in-between we have the Large-eddy simulation or LES in which some of the smaller scales are resolved and the number of grid points in proportional to its Reynolds number.</a:t>
            </a:r>
          </a:p>
          <a:p>
            <a:endParaRPr lang="en-US" dirty="0"/>
          </a:p>
          <a:p>
            <a:r>
              <a:rPr lang="en-US" dirty="0"/>
              <a:t>To give a better gauge of how many grid-points are required for some standard simulations, this gives a table of some streamwise Reynolds number of some typical situations. As you can tell, full-scale resolution of even the simplest flows become computationally prohibitive. </a:t>
            </a:r>
          </a:p>
        </p:txBody>
      </p:sp>
      <p:sp>
        <p:nvSpPr>
          <p:cNvPr id="4" name="Slide Number Placeholder 3"/>
          <p:cNvSpPr>
            <a:spLocks noGrp="1"/>
          </p:cNvSpPr>
          <p:nvPr>
            <p:ph type="sldNum" sz="quarter" idx="5"/>
          </p:nvPr>
        </p:nvSpPr>
        <p:spPr/>
        <p:txBody>
          <a:bodyPr/>
          <a:lstStyle/>
          <a:p>
            <a:fld id="{55447283-AD3B-EE49-8B53-C7D74121EF4E}" type="slidenum">
              <a:rPr lang="en-US" smtClean="0"/>
              <a:t>7</a:t>
            </a:fld>
            <a:endParaRPr lang="en-US" dirty="0"/>
          </a:p>
        </p:txBody>
      </p:sp>
    </p:spTree>
    <p:extLst>
      <p:ext uri="{BB962C8B-B14F-4D97-AF65-F5344CB8AC3E}">
        <p14:creationId xmlns:p14="http://schemas.microsoft.com/office/powerpoint/2010/main" val="968399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large eddy simulation, a linear operator is applied to the governing equations to only simulate the filtered scales while modeling the residual scales. </a:t>
            </a:r>
          </a:p>
          <a:p>
            <a:r>
              <a:rPr lang="en-US" dirty="0"/>
              <a:t>A common filter to use is the sharp spectral cutoff filter. As shown in this one dimensional energy spectra, the sharp spectral cutoff filter creates a distinction between the resolved large scale structures and the modelled small scale structures (in this case, we call them the </a:t>
            </a:r>
            <a:r>
              <a:rPr lang="en-US" dirty="0" err="1"/>
              <a:t>subgrid</a:t>
            </a:r>
            <a:r>
              <a:rPr lang="en-US" dirty="0"/>
              <a:t>-scale terms). Essentially, we are modeling the small scale structure of turbulence.  </a:t>
            </a:r>
          </a:p>
          <a:p>
            <a:r>
              <a:rPr lang="en-US" dirty="0"/>
              <a:t>When we apply the sharp spectral filter to the governing </a:t>
            </a:r>
            <a:r>
              <a:rPr lang="en-US" dirty="0" err="1"/>
              <a:t>navier</a:t>
            </a:r>
            <a:r>
              <a:rPr lang="en-US" dirty="0"/>
              <a:t>-stokes equations, we get the resolved scales which are simulated and then a </a:t>
            </a:r>
            <a:r>
              <a:rPr lang="en-US" dirty="0" err="1"/>
              <a:t>Subgrid</a:t>
            </a:r>
            <a:r>
              <a:rPr lang="en-US" dirty="0"/>
              <a:t>-scale which we must model </a:t>
            </a:r>
          </a:p>
        </p:txBody>
      </p:sp>
      <p:sp>
        <p:nvSpPr>
          <p:cNvPr id="4" name="Slide Number Placeholder 3"/>
          <p:cNvSpPr>
            <a:spLocks noGrp="1"/>
          </p:cNvSpPr>
          <p:nvPr>
            <p:ph type="sldNum" sz="quarter" idx="5"/>
          </p:nvPr>
        </p:nvSpPr>
        <p:spPr/>
        <p:txBody>
          <a:bodyPr/>
          <a:lstStyle/>
          <a:p>
            <a:fld id="{55447283-AD3B-EE49-8B53-C7D74121EF4E}" type="slidenum">
              <a:rPr lang="en-US" smtClean="0"/>
              <a:t>8</a:t>
            </a:fld>
            <a:endParaRPr lang="en-US" dirty="0"/>
          </a:p>
        </p:txBody>
      </p:sp>
    </p:spTree>
    <p:extLst>
      <p:ext uri="{BB962C8B-B14F-4D97-AF65-F5344CB8AC3E}">
        <p14:creationId xmlns:p14="http://schemas.microsoft.com/office/powerpoint/2010/main" val="2104771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447283-AD3B-EE49-8B53-C7D74121EF4E}" type="slidenum">
              <a:rPr lang="en-US" smtClean="0"/>
              <a:t>9</a:t>
            </a:fld>
            <a:endParaRPr lang="en-US" dirty="0"/>
          </a:p>
        </p:txBody>
      </p:sp>
    </p:spTree>
    <p:extLst>
      <p:ext uri="{BB962C8B-B14F-4D97-AF65-F5344CB8AC3E}">
        <p14:creationId xmlns:p14="http://schemas.microsoft.com/office/powerpoint/2010/main" val="2569514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15" name="Rectangle 14"/>
          <p:cNvSpPr/>
          <p:nvPr userDrawn="1"/>
        </p:nvSpPr>
        <p:spPr>
          <a:xfrm>
            <a:off x="-56445" y="0"/>
            <a:ext cx="9206200" cy="57238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9" name="Picture 28"/>
          <p:cNvPicPr>
            <a:picLocks/>
          </p:cNvPicPr>
          <p:nvPr userDrawn="1"/>
        </p:nvPicPr>
        <p:blipFill>
          <a:blip r:embed="rId2">
            <a:alphaModFix amt="9000"/>
            <a:extLst>
              <a:ext uri="{28A0092B-C50C-407E-A947-70E740481C1C}">
                <a14:useLocalDpi xmlns:a14="http://schemas.microsoft.com/office/drawing/2010/main" val="0"/>
              </a:ext>
            </a:extLst>
          </a:blip>
          <a:stretch>
            <a:fillRect/>
          </a:stretch>
        </p:blipFill>
        <p:spPr>
          <a:xfrm>
            <a:off x="199388" y="151672"/>
            <a:ext cx="3438144" cy="3858768"/>
          </a:xfrm>
          <a:prstGeom prst="rect">
            <a:avLst/>
          </a:prstGeom>
        </p:spPr>
      </p:pic>
      <p:grpSp>
        <p:nvGrpSpPr>
          <p:cNvPr id="21" name="Group 20"/>
          <p:cNvGrpSpPr/>
          <p:nvPr userDrawn="1"/>
        </p:nvGrpSpPr>
        <p:grpSpPr>
          <a:xfrm rot="10800000">
            <a:off x="-55875" y="3334547"/>
            <a:ext cx="8309800" cy="63874"/>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25" name="Title 1"/>
          <p:cNvSpPr>
            <a:spLocks noGrp="1"/>
          </p:cNvSpPr>
          <p:nvPr>
            <p:ph type="ctrTitle"/>
          </p:nvPr>
        </p:nvSpPr>
        <p:spPr>
          <a:xfrm>
            <a:off x="958147" y="1192807"/>
            <a:ext cx="7397039" cy="1941250"/>
          </a:xfrm>
          <a:prstGeom prst="rect">
            <a:avLst/>
          </a:prstGeom>
        </p:spPr>
        <p:txBody>
          <a:bodyPr anchor="b"/>
          <a:lstStyle>
            <a:lvl1pPr>
              <a:defRPr b="1">
                <a:solidFill>
                  <a:schemeClr val="bg1"/>
                </a:solidFill>
              </a:defRPr>
            </a:lvl1pPr>
          </a:lstStyle>
          <a:p>
            <a:r>
              <a:rPr lang="en-US" dirty="0"/>
              <a:t>Click to edit Master title style</a:t>
            </a:r>
          </a:p>
        </p:txBody>
      </p:sp>
      <p:sp>
        <p:nvSpPr>
          <p:cNvPr id="26" name="Subtitle 2"/>
          <p:cNvSpPr>
            <a:spLocks noGrp="1"/>
          </p:cNvSpPr>
          <p:nvPr>
            <p:ph type="subTitle" idx="1"/>
          </p:nvPr>
        </p:nvSpPr>
        <p:spPr>
          <a:xfrm>
            <a:off x="958147" y="3617547"/>
            <a:ext cx="7397039" cy="731238"/>
          </a:xfrm>
        </p:spPr>
        <p:txBody>
          <a:bodyPr>
            <a:normAutofit/>
          </a:bodyPr>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7" name="Picture 26" descr="2-line-whitetext-colorshiel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6348428" y="4774180"/>
            <a:ext cx="1966588" cy="722376"/>
          </a:xfrm>
          <a:prstGeom prst="rect">
            <a:avLst/>
          </a:prstGeom>
        </p:spPr>
      </p:pic>
    </p:spTree>
    <p:extLst>
      <p:ext uri="{BB962C8B-B14F-4D97-AF65-F5344CB8AC3E}">
        <p14:creationId xmlns:p14="http://schemas.microsoft.com/office/powerpoint/2010/main" val="105234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sidebar">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245504" y="1981043"/>
            <a:ext cx="2441297" cy="533135"/>
          </a:xfrm>
        </p:spPr>
        <p:txBody>
          <a:bodyPr anchor="b">
            <a:noAutofit/>
          </a:bodyPr>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45504" y="2567390"/>
            <a:ext cx="2441297" cy="2536128"/>
          </a:xfrm>
        </p:spPr>
        <p:txBody>
          <a:bodyPr>
            <a:normAutofit/>
          </a:bodyPr>
          <a:lstStyle>
            <a:lvl1pPr marL="342900" marR="0" indent="-342900" algn="l" defTabSz="457200" rtl="0" eaLnBrk="1" fontAlgn="auto" latinLnBrk="0" hangingPunct="1">
              <a:lnSpc>
                <a:spcPct val="100000"/>
              </a:lnSpc>
              <a:spcBef>
                <a:spcPct val="20000"/>
              </a:spcBef>
              <a:spcAft>
                <a:spcPts val="0"/>
              </a:spcAft>
              <a:buClr>
                <a:schemeClr val="tx1"/>
              </a:buClr>
              <a:buSzTx/>
              <a:buFont typeface="Arial"/>
              <a:buChar char="•"/>
              <a:tabLst/>
              <a:defRPr sz="16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lvl="0"/>
            <a:endParaRPr lang="en-US" dirty="0"/>
          </a:p>
        </p:txBody>
      </p:sp>
      <p:sp>
        <p:nvSpPr>
          <p:cNvPr id="15"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87569"/>
            <a:ext cx="8691879" cy="52786"/>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cxnSp>
        <p:nvCxnSpPr>
          <p:cNvPr id="23" name="Straight Connector 22"/>
          <p:cNvCxnSpPr/>
          <p:nvPr userDrawn="1"/>
        </p:nvCxnSpPr>
        <p:spPr>
          <a:xfrm>
            <a:off x="5908842" y="1222208"/>
            <a:ext cx="0" cy="399890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 name="Content Placeholder 5"/>
          <p:cNvSpPr>
            <a:spLocks noGrp="1"/>
          </p:cNvSpPr>
          <p:nvPr>
            <p:ph sz="quarter" idx="14"/>
          </p:nvPr>
        </p:nvSpPr>
        <p:spPr>
          <a:xfrm>
            <a:off x="310153" y="1650166"/>
            <a:ext cx="5294781" cy="35909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5" name="Content Placeholder 5"/>
          <p:cNvSpPr>
            <a:spLocks noGrp="1"/>
          </p:cNvSpPr>
          <p:nvPr>
            <p:ph sz="quarter" idx="15"/>
          </p:nvPr>
        </p:nvSpPr>
        <p:spPr>
          <a:xfrm>
            <a:off x="310153" y="2009266"/>
            <a:ext cx="5294781" cy="35909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6" name="Content Placeholder 5"/>
          <p:cNvSpPr>
            <a:spLocks noGrp="1"/>
          </p:cNvSpPr>
          <p:nvPr>
            <p:ph sz="quarter" idx="16"/>
          </p:nvPr>
        </p:nvSpPr>
        <p:spPr>
          <a:xfrm>
            <a:off x="310153" y="2615211"/>
            <a:ext cx="5294781" cy="35909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7" name="Content Placeholder 5"/>
          <p:cNvSpPr>
            <a:spLocks noGrp="1"/>
          </p:cNvSpPr>
          <p:nvPr>
            <p:ph sz="quarter" idx="17"/>
          </p:nvPr>
        </p:nvSpPr>
        <p:spPr>
          <a:xfrm>
            <a:off x="310153" y="2974311"/>
            <a:ext cx="5294781" cy="35909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8" name="Content Placeholder 5"/>
          <p:cNvSpPr>
            <a:spLocks noGrp="1"/>
          </p:cNvSpPr>
          <p:nvPr>
            <p:ph sz="quarter" idx="18"/>
          </p:nvPr>
        </p:nvSpPr>
        <p:spPr>
          <a:xfrm>
            <a:off x="310153" y="3546545"/>
            <a:ext cx="5294781" cy="35909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9" name="Content Placeholder 5"/>
          <p:cNvSpPr>
            <a:spLocks noGrp="1"/>
          </p:cNvSpPr>
          <p:nvPr>
            <p:ph sz="quarter" idx="19"/>
          </p:nvPr>
        </p:nvSpPr>
        <p:spPr>
          <a:xfrm>
            <a:off x="310153" y="3905644"/>
            <a:ext cx="5294781" cy="35909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7" name="Text Placeholder 6"/>
          <p:cNvSpPr>
            <a:spLocks noGrp="1"/>
          </p:cNvSpPr>
          <p:nvPr>
            <p:ph type="body" sz="quarter" idx="20"/>
          </p:nvPr>
        </p:nvSpPr>
        <p:spPr>
          <a:xfrm>
            <a:off x="309033" y="1073186"/>
            <a:ext cx="5295900" cy="465667"/>
          </a:xfrm>
        </p:spPr>
        <p:txBody>
          <a:bodyPr>
            <a:normAutofit/>
          </a:bodyPr>
          <a:lstStyle>
            <a:lvl1pPr marL="0" indent="0">
              <a:buNone/>
              <a:defRPr sz="2000" b="1">
                <a:solidFill>
                  <a:srgbClr val="00144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826121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trics">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87569"/>
            <a:ext cx="8691879" cy="52786"/>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19" name="Rectangle 18"/>
          <p:cNvSpPr/>
          <p:nvPr/>
        </p:nvSpPr>
        <p:spPr>
          <a:xfrm>
            <a:off x="457201" y="1233480"/>
            <a:ext cx="2198255" cy="1144221"/>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22" name="Rectangle 21"/>
          <p:cNvSpPr/>
          <p:nvPr userDrawn="1"/>
        </p:nvSpPr>
        <p:spPr>
          <a:xfrm>
            <a:off x="457200" y="1233480"/>
            <a:ext cx="2198255" cy="527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nvGrpSpPr>
          <p:cNvPr id="30" name="Group 29"/>
          <p:cNvGrpSpPr/>
          <p:nvPr userDrawn="1"/>
        </p:nvGrpSpPr>
        <p:grpSpPr>
          <a:xfrm>
            <a:off x="457198" y="2456632"/>
            <a:ext cx="3035300" cy="1144221"/>
            <a:chOff x="457198" y="2913323"/>
            <a:chExt cx="3035300" cy="1373065"/>
          </a:xfrm>
        </p:grpSpPr>
        <p:sp>
          <p:nvSpPr>
            <p:cNvPr id="31" name="Rectangle 30"/>
            <p:cNvSpPr/>
            <p:nvPr/>
          </p:nvSpPr>
          <p:spPr>
            <a:xfrm>
              <a:off x="457199" y="2913323"/>
              <a:ext cx="3035299"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32" name="Rectangle 31"/>
            <p:cNvSpPr/>
            <p:nvPr userDrawn="1"/>
          </p:nvSpPr>
          <p:spPr>
            <a:xfrm>
              <a:off x="457198" y="2913323"/>
              <a:ext cx="3035300"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grpSp>
        <p:nvGrpSpPr>
          <p:cNvPr id="33" name="Group 32"/>
          <p:cNvGrpSpPr/>
          <p:nvPr userDrawn="1"/>
        </p:nvGrpSpPr>
        <p:grpSpPr>
          <a:xfrm>
            <a:off x="457199" y="3670562"/>
            <a:ext cx="8181976" cy="1144221"/>
            <a:chOff x="457199" y="4370039"/>
            <a:chExt cx="8181976" cy="1373065"/>
          </a:xfrm>
        </p:grpSpPr>
        <p:sp>
          <p:nvSpPr>
            <p:cNvPr id="34" name="Rectangle 33"/>
            <p:cNvSpPr/>
            <p:nvPr/>
          </p:nvSpPr>
          <p:spPr>
            <a:xfrm>
              <a:off x="457199" y="4370039"/>
              <a:ext cx="8181976"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solidFill>
                <a:latin typeface="Gill Sans"/>
                <a:cs typeface="Gill Sans"/>
              </a:endParaRPr>
            </a:p>
          </p:txBody>
        </p:sp>
        <p:sp>
          <p:nvSpPr>
            <p:cNvPr id="35" name="Rectangle 34"/>
            <p:cNvSpPr/>
            <p:nvPr userDrawn="1"/>
          </p:nvSpPr>
          <p:spPr>
            <a:xfrm>
              <a:off x="457199" y="4370039"/>
              <a:ext cx="8181975" cy="633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grpSp>
      <p:grpSp>
        <p:nvGrpSpPr>
          <p:cNvPr id="36" name="Group 35"/>
          <p:cNvGrpSpPr/>
          <p:nvPr userDrawn="1"/>
        </p:nvGrpSpPr>
        <p:grpSpPr>
          <a:xfrm>
            <a:off x="2746375" y="1233480"/>
            <a:ext cx="2762250" cy="1144221"/>
            <a:chOff x="2746375" y="1480176"/>
            <a:chExt cx="2762250" cy="1373065"/>
          </a:xfrm>
        </p:grpSpPr>
        <p:sp>
          <p:nvSpPr>
            <p:cNvPr id="37" name="Rectangle 36"/>
            <p:cNvSpPr/>
            <p:nvPr/>
          </p:nvSpPr>
          <p:spPr>
            <a:xfrm>
              <a:off x="2746375" y="1480176"/>
              <a:ext cx="2762250"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38" name="Rectangle 37"/>
            <p:cNvSpPr/>
            <p:nvPr/>
          </p:nvSpPr>
          <p:spPr>
            <a:xfrm>
              <a:off x="2746375" y="1480176"/>
              <a:ext cx="2762250"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39" name="Group 38"/>
          <p:cNvGrpSpPr/>
          <p:nvPr userDrawn="1"/>
        </p:nvGrpSpPr>
        <p:grpSpPr>
          <a:xfrm>
            <a:off x="5611092" y="1233480"/>
            <a:ext cx="3028082" cy="1144221"/>
            <a:chOff x="5556249" y="1480176"/>
            <a:chExt cx="3082926" cy="1373065"/>
          </a:xfrm>
        </p:grpSpPr>
        <p:sp>
          <p:nvSpPr>
            <p:cNvPr id="40" name="Rectangle 39"/>
            <p:cNvSpPr/>
            <p:nvPr/>
          </p:nvSpPr>
          <p:spPr>
            <a:xfrm>
              <a:off x="5556250" y="1480176"/>
              <a:ext cx="308292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41" name="Rectangle 40"/>
            <p:cNvSpPr/>
            <p:nvPr/>
          </p:nvSpPr>
          <p:spPr>
            <a:xfrm>
              <a:off x="5556249" y="1480176"/>
              <a:ext cx="3082925"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42" name="Group 41"/>
          <p:cNvGrpSpPr/>
          <p:nvPr userDrawn="1"/>
        </p:nvGrpSpPr>
        <p:grpSpPr>
          <a:xfrm>
            <a:off x="3582730" y="2456632"/>
            <a:ext cx="5056446" cy="1144221"/>
            <a:chOff x="3556000" y="2913323"/>
            <a:chExt cx="5083175" cy="1373065"/>
          </a:xfrm>
        </p:grpSpPr>
        <p:sp>
          <p:nvSpPr>
            <p:cNvPr id="43" name="Rectangle 42"/>
            <p:cNvSpPr/>
            <p:nvPr/>
          </p:nvSpPr>
          <p:spPr>
            <a:xfrm>
              <a:off x="3556000" y="2913323"/>
              <a:ext cx="508317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44" name="Rectangle 43"/>
            <p:cNvSpPr/>
            <p:nvPr/>
          </p:nvSpPr>
          <p:spPr>
            <a:xfrm>
              <a:off x="3556000" y="2913323"/>
              <a:ext cx="5083174"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sp>
        <p:nvSpPr>
          <p:cNvPr id="24" name="Content Placeholder 5"/>
          <p:cNvSpPr>
            <a:spLocks noGrp="1"/>
          </p:cNvSpPr>
          <p:nvPr>
            <p:ph sz="quarter" idx="14" hasCustomPrompt="1"/>
          </p:nvPr>
        </p:nvSpPr>
        <p:spPr>
          <a:xfrm>
            <a:off x="457201" y="1331049"/>
            <a:ext cx="2198254" cy="641368"/>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25" name="Content Placeholder 5"/>
          <p:cNvSpPr>
            <a:spLocks noGrp="1"/>
          </p:cNvSpPr>
          <p:nvPr>
            <p:ph sz="quarter" idx="15"/>
          </p:nvPr>
        </p:nvSpPr>
        <p:spPr>
          <a:xfrm>
            <a:off x="457201" y="1972417"/>
            <a:ext cx="2198255" cy="35909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5" name="Content Placeholder 5"/>
          <p:cNvSpPr>
            <a:spLocks noGrp="1"/>
          </p:cNvSpPr>
          <p:nvPr>
            <p:ph sz="quarter" idx="21" hasCustomPrompt="1"/>
          </p:nvPr>
        </p:nvSpPr>
        <p:spPr>
          <a:xfrm>
            <a:off x="2746376" y="1331049"/>
            <a:ext cx="2762250" cy="641368"/>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6" name="Content Placeholder 5"/>
          <p:cNvSpPr>
            <a:spLocks noGrp="1"/>
          </p:cNvSpPr>
          <p:nvPr>
            <p:ph sz="quarter" idx="22"/>
          </p:nvPr>
        </p:nvSpPr>
        <p:spPr>
          <a:xfrm>
            <a:off x="2746376" y="1972417"/>
            <a:ext cx="2762251" cy="35909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7" name="Content Placeholder 5"/>
          <p:cNvSpPr>
            <a:spLocks noGrp="1"/>
          </p:cNvSpPr>
          <p:nvPr>
            <p:ph sz="quarter" idx="23" hasCustomPrompt="1"/>
          </p:nvPr>
        </p:nvSpPr>
        <p:spPr>
          <a:xfrm>
            <a:off x="5611093" y="1331049"/>
            <a:ext cx="3028080" cy="641368"/>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8" name="Content Placeholder 5"/>
          <p:cNvSpPr>
            <a:spLocks noGrp="1"/>
          </p:cNvSpPr>
          <p:nvPr>
            <p:ph sz="quarter" idx="24"/>
          </p:nvPr>
        </p:nvSpPr>
        <p:spPr>
          <a:xfrm>
            <a:off x="5611093" y="1972417"/>
            <a:ext cx="3028081" cy="35909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9" name="Content Placeholder 5"/>
          <p:cNvSpPr>
            <a:spLocks noGrp="1"/>
          </p:cNvSpPr>
          <p:nvPr>
            <p:ph sz="quarter" idx="25" hasCustomPrompt="1"/>
          </p:nvPr>
        </p:nvSpPr>
        <p:spPr>
          <a:xfrm>
            <a:off x="3582731" y="2537639"/>
            <a:ext cx="5056442" cy="641368"/>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0" name="Content Placeholder 5"/>
          <p:cNvSpPr>
            <a:spLocks noGrp="1"/>
          </p:cNvSpPr>
          <p:nvPr>
            <p:ph sz="quarter" idx="26"/>
          </p:nvPr>
        </p:nvSpPr>
        <p:spPr>
          <a:xfrm>
            <a:off x="3582730" y="3179007"/>
            <a:ext cx="5056446" cy="35909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1" name="Content Placeholder 5"/>
          <p:cNvSpPr>
            <a:spLocks noGrp="1"/>
          </p:cNvSpPr>
          <p:nvPr>
            <p:ph sz="quarter" idx="27" hasCustomPrompt="1"/>
          </p:nvPr>
        </p:nvSpPr>
        <p:spPr>
          <a:xfrm>
            <a:off x="457200" y="2537639"/>
            <a:ext cx="3035298" cy="641368"/>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2" name="Content Placeholder 5"/>
          <p:cNvSpPr>
            <a:spLocks noGrp="1"/>
          </p:cNvSpPr>
          <p:nvPr>
            <p:ph sz="quarter" idx="28"/>
          </p:nvPr>
        </p:nvSpPr>
        <p:spPr>
          <a:xfrm>
            <a:off x="457200" y="3179007"/>
            <a:ext cx="3035299" cy="35909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3" name="Content Placeholder 5"/>
          <p:cNvSpPr>
            <a:spLocks noGrp="1"/>
          </p:cNvSpPr>
          <p:nvPr>
            <p:ph sz="quarter" idx="29" hasCustomPrompt="1"/>
          </p:nvPr>
        </p:nvSpPr>
        <p:spPr>
          <a:xfrm>
            <a:off x="457201" y="3761898"/>
            <a:ext cx="8181972" cy="641368"/>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4" name="Content Placeholder 5"/>
          <p:cNvSpPr>
            <a:spLocks noGrp="1"/>
          </p:cNvSpPr>
          <p:nvPr>
            <p:ph sz="quarter" idx="30"/>
          </p:nvPr>
        </p:nvSpPr>
        <p:spPr>
          <a:xfrm>
            <a:off x="457197" y="4403266"/>
            <a:ext cx="8181980" cy="35909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Tree>
    <p:extLst>
      <p:ext uri="{BB962C8B-B14F-4D97-AF65-F5344CB8AC3E}">
        <p14:creationId xmlns:p14="http://schemas.microsoft.com/office/powerpoint/2010/main" val="209585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8"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9" name="Group 8"/>
          <p:cNvGrpSpPr/>
          <p:nvPr userDrawn="1"/>
        </p:nvGrpSpPr>
        <p:grpSpPr>
          <a:xfrm>
            <a:off x="-5079" y="787569"/>
            <a:ext cx="8691879" cy="52786"/>
            <a:chOff x="685800" y="1794746"/>
            <a:chExt cx="7772400" cy="179475"/>
          </a:xfrm>
        </p:grpSpPr>
        <p:sp>
          <p:nvSpPr>
            <p:cNvPr id="10" name="Rectangle 9"/>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 name="Rectangle 1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976028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Tree>
    <p:extLst>
      <p:ext uri="{BB962C8B-B14F-4D97-AF65-F5344CB8AC3E}">
        <p14:creationId xmlns:p14="http://schemas.microsoft.com/office/powerpoint/2010/main" val="2900341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7" name="Oval 6"/>
          <p:cNvSpPr/>
          <p:nvPr/>
        </p:nvSpPr>
        <p:spPr>
          <a:xfrm>
            <a:off x="1509610" y="1329947"/>
            <a:ext cx="3931920" cy="3930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9" name="Oval 8"/>
          <p:cNvSpPr/>
          <p:nvPr/>
        </p:nvSpPr>
        <p:spPr>
          <a:xfrm>
            <a:off x="3671595" y="1318392"/>
            <a:ext cx="3931920" cy="393192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2" name="Title 1"/>
          <p:cNvSpPr>
            <a:spLocks noGrp="1"/>
          </p:cNvSpPr>
          <p:nvPr>
            <p:ph type="title" hasCustomPrompt="1"/>
          </p:nvPr>
        </p:nvSpPr>
        <p:spPr>
          <a:xfrm>
            <a:off x="1622280" y="2877722"/>
            <a:ext cx="1947510" cy="724727"/>
          </a:xfrm>
          <a:prstGeom prst="rect">
            <a:avLst/>
          </a:prstGeom>
        </p:spPr>
        <p:txBody>
          <a:bodyPr anchor="ctr">
            <a:noAutofit/>
          </a:bodyPr>
          <a:lstStyle>
            <a:lvl1pPr algn="ctr">
              <a:defRPr sz="1800" b="0">
                <a:solidFill>
                  <a:schemeClr val="bg1"/>
                </a:solidFill>
              </a:defRPr>
            </a:lvl1pPr>
          </a:lstStyle>
          <a:p>
            <a:r>
              <a:rPr lang="en-US" dirty="0"/>
              <a:t>CLICK TO EDIT MASTER TITLE STYLE</a:t>
            </a:r>
          </a:p>
        </p:txBody>
      </p:sp>
      <p:grpSp>
        <p:nvGrpSpPr>
          <p:cNvPr id="16" name="Group 15"/>
          <p:cNvGrpSpPr/>
          <p:nvPr userDrawn="1"/>
        </p:nvGrpSpPr>
        <p:grpSpPr>
          <a:xfrm>
            <a:off x="-5079" y="787569"/>
            <a:ext cx="8691879" cy="52786"/>
            <a:chOff x="685800" y="1794746"/>
            <a:chExt cx="7772400" cy="179475"/>
          </a:xfrm>
        </p:grpSpPr>
        <p:sp>
          <p:nvSpPr>
            <p:cNvPr id="17" name="Rectangle 1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 name="Rectangle 1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23" name="Text Placeholder 22"/>
          <p:cNvSpPr>
            <a:spLocks noGrp="1"/>
          </p:cNvSpPr>
          <p:nvPr>
            <p:ph type="body" sz="quarter" idx="13"/>
          </p:nvPr>
        </p:nvSpPr>
        <p:spPr>
          <a:xfrm>
            <a:off x="310153" y="0"/>
            <a:ext cx="7986713" cy="787136"/>
          </a:xfrm>
        </p:spPr>
        <p:txBody>
          <a:bodyPr anchor="ctr">
            <a:normAutofit/>
          </a:bodyPr>
          <a:lstStyle>
            <a:lvl1pPr marL="0" indent="0">
              <a:buNone/>
              <a:defRPr sz="3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6" name="Text Placeholder 25"/>
          <p:cNvSpPr>
            <a:spLocks noGrp="1"/>
          </p:cNvSpPr>
          <p:nvPr>
            <p:ph type="body" sz="quarter" idx="14" hasCustomPrompt="1"/>
          </p:nvPr>
        </p:nvSpPr>
        <p:spPr>
          <a:xfrm>
            <a:off x="3569790" y="2877344"/>
            <a:ext cx="1968500" cy="724958"/>
          </a:xfrm>
        </p:spPr>
        <p:txBody>
          <a:bodyPr anchor="ctr">
            <a:noAutofit/>
          </a:bodyPr>
          <a:lstStyle>
            <a:lvl1pPr marL="0" indent="0" algn="ctr">
              <a:buNone/>
              <a:defRPr sz="1800">
                <a:solidFill>
                  <a:schemeClr val="bg1"/>
                </a:solidFill>
              </a:defRPr>
            </a:lvl1pPr>
          </a:lstStyle>
          <a:p>
            <a:pPr lvl="0"/>
            <a:r>
              <a:rPr lang="en-US" dirty="0"/>
              <a:t>CLICK TO EDIT MASTER TEXT STYLE</a:t>
            </a:r>
          </a:p>
        </p:txBody>
      </p:sp>
      <p:sp>
        <p:nvSpPr>
          <p:cNvPr id="28" name="Text Placeholder 27"/>
          <p:cNvSpPr>
            <a:spLocks noGrp="1"/>
          </p:cNvSpPr>
          <p:nvPr>
            <p:ph type="body" sz="quarter" idx="15" hasCustomPrompt="1"/>
          </p:nvPr>
        </p:nvSpPr>
        <p:spPr>
          <a:xfrm>
            <a:off x="5538290" y="2877344"/>
            <a:ext cx="1968500" cy="724958"/>
          </a:xfrm>
        </p:spPr>
        <p:txBody>
          <a:bodyPr anchor="ctr">
            <a:noAutofit/>
          </a:bodyPr>
          <a:lstStyle>
            <a:lvl1pPr marL="0" indent="0" algn="ctr">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a:t>
            </a:r>
          </a:p>
        </p:txBody>
      </p:sp>
    </p:spTree>
    <p:extLst>
      <p:ext uri="{BB962C8B-B14F-4D97-AF65-F5344CB8AC3E}">
        <p14:creationId xmlns:p14="http://schemas.microsoft.com/office/powerpoint/2010/main" val="113551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9890" y="5091760"/>
            <a:ext cx="2229555" cy="43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25400" y="0"/>
            <a:ext cx="9186334" cy="4650918"/>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42334" y="4703703"/>
            <a:ext cx="9242778" cy="101841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4967906"/>
            <a:ext cx="5813600" cy="506409"/>
          </a:xfrm>
        </p:spPr>
        <p:txBody>
          <a:bodyPr anchor="ctr">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42334" y="4650918"/>
            <a:ext cx="9203267" cy="52786"/>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83962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p:cNvSpPr/>
          <p:nvPr userDrawn="1"/>
        </p:nvSpPr>
        <p:spPr>
          <a:xfrm>
            <a:off x="312460" y="5103854"/>
            <a:ext cx="2229555" cy="586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4817" y="0"/>
            <a:ext cx="9186334" cy="4650918"/>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65844" y="4967906"/>
            <a:ext cx="5813600" cy="506409"/>
          </a:xfrm>
        </p:spPr>
        <p:txBody>
          <a:bodyPr anchor="ctr">
            <a:normAutofit/>
          </a:bodyPr>
          <a:lstStyle>
            <a:lvl1pPr marL="0" indent="0">
              <a:buNone/>
              <a:defRPr sz="18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21" name="Group 20"/>
          <p:cNvGrpSpPr/>
          <p:nvPr userDrawn="1"/>
        </p:nvGrpSpPr>
        <p:grpSpPr>
          <a:xfrm>
            <a:off x="-42334" y="4650918"/>
            <a:ext cx="9203267" cy="52786"/>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92086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ectangle 9"/>
          <p:cNvSpPr/>
          <p:nvPr userDrawn="1"/>
        </p:nvSpPr>
        <p:spPr>
          <a:xfrm>
            <a:off x="239890" y="5091760"/>
            <a:ext cx="2229555" cy="43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25400" y="1123983"/>
            <a:ext cx="9186334" cy="4598132"/>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21167" y="-3658"/>
            <a:ext cx="9178768" cy="107485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257146"/>
            <a:ext cx="8220956" cy="506409"/>
          </a:xfrm>
        </p:spPr>
        <p:txBody>
          <a:bodyPr anchor="ct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21168" y="1071198"/>
            <a:ext cx="9175834" cy="52786"/>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27985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pic>
        <p:nvPicPr>
          <p:cNvPr id="14" name="Picture 13" descr="upennwatermark.pdf"/>
          <p:cNvPicPr>
            <a:picLocks/>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51672"/>
            <a:ext cx="3438144" cy="3858768"/>
          </a:xfrm>
          <a:prstGeom prst="rect">
            <a:avLst/>
          </a:prstGeom>
        </p:spPr>
      </p:pic>
      <p:sp>
        <p:nvSpPr>
          <p:cNvPr id="2" name="Title 1"/>
          <p:cNvSpPr>
            <a:spLocks noGrp="1"/>
          </p:cNvSpPr>
          <p:nvPr>
            <p:ph type="ctrTitle"/>
          </p:nvPr>
        </p:nvSpPr>
        <p:spPr>
          <a:xfrm>
            <a:off x="958147" y="1192807"/>
            <a:ext cx="7397039" cy="1941250"/>
          </a:xfrm>
          <a:prstGeom prst="rect">
            <a:avLst/>
          </a:prstGeom>
        </p:spPr>
        <p:txBody>
          <a:bodyPr anchor="b"/>
          <a:lstStyle>
            <a:lvl1pPr>
              <a:defRPr b="1"/>
            </a:lvl1pPr>
          </a:lstStyle>
          <a:p>
            <a:r>
              <a:rPr lang="en-US" dirty="0"/>
              <a:t>Click to edit Master title style</a:t>
            </a:r>
          </a:p>
        </p:txBody>
      </p:sp>
      <p:sp>
        <p:nvSpPr>
          <p:cNvPr id="3" name="Subtitle 2"/>
          <p:cNvSpPr>
            <a:spLocks noGrp="1"/>
          </p:cNvSpPr>
          <p:nvPr>
            <p:ph type="subTitle" idx="1"/>
          </p:nvPr>
        </p:nvSpPr>
        <p:spPr>
          <a:xfrm>
            <a:off x="958147" y="3617547"/>
            <a:ext cx="7397039" cy="731238"/>
          </a:xfrm>
        </p:spPr>
        <p:txBody>
          <a:bodyPr>
            <a:normAutofit/>
          </a:bodyPr>
          <a:lstStyle>
            <a:lvl1pPr marL="0" indent="0" algn="l">
              <a:buNone/>
              <a:defRPr sz="240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10" name="Group 9"/>
          <p:cNvGrpSpPr/>
          <p:nvPr userDrawn="1"/>
        </p:nvGrpSpPr>
        <p:grpSpPr>
          <a:xfrm rot="10800000">
            <a:off x="0" y="3334547"/>
            <a:ext cx="8355526" cy="63874"/>
            <a:chOff x="685800" y="1794746"/>
            <a:chExt cx="7772400" cy="179475"/>
          </a:xfrm>
        </p:grpSpPr>
        <p:sp>
          <p:nvSpPr>
            <p:cNvPr id="7" name="Rectangle 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9" name="Rectangle 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6" name="Rectangle 5"/>
          <p:cNvSpPr/>
          <p:nvPr userDrawn="1"/>
        </p:nvSpPr>
        <p:spPr>
          <a:xfrm>
            <a:off x="254001" y="5080000"/>
            <a:ext cx="2243667" cy="635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5" name="Picture 14" descr="2-line-bluetext-colorshield.png"/>
          <p:cNvPicPr>
            <a:picLocks/>
          </p:cNvPicPr>
          <p:nvPr userDrawn="1"/>
        </p:nvPicPr>
        <p:blipFill rotWithShape="1">
          <a:blip r:embed="rId3">
            <a:extLst>
              <a:ext uri="{28A0092B-C50C-407E-A947-70E740481C1C}">
                <a14:useLocalDpi xmlns:a14="http://schemas.microsoft.com/office/drawing/2010/main" val="0"/>
              </a:ext>
            </a:extLst>
          </a:blip>
          <a:srcRect l="-1" r="-157" b="-1906"/>
          <a:stretch/>
        </p:blipFill>
        <p:spPr>
          <a:xfrm>
            <a:off x="6477238" y="4816587"/>
            <a:ext cx="1699808" cy="630936"/>
          </a:xfrm>
          <a:prstGeom prst="rect">
            <a:avLst/>
          </a:prstGeom>
        </p:spPr>
      </p:pic>
    </p:spTree>
    <p:extLst>
      <p:ext uri="{BB962C8B-B14F-4D97-AF65-F5344CB8AC3E}">
        <p14:creationId xmlns:p14="http://schemas.microsoft.com/office/powerpoint/2010/main" val="175249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1002632"/>
            <a:ext cx="8229600" cy="410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87569"/>
            <a:ext cx="8691879" cy="52786"/>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15959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p:cNvSpPr/>
          <p:nvPr userDrawn="1"/>
        </p:nvSpPr>
        <p:spPr>
          <a:xfrm>
            <a:off x="0" y="0"/>
            <a:ext cx="9143999" cy="57150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1002632"/>
            <a:ext cx="8229600" cy="410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87569"/>
            <a:ext cx="8691879" cy="52786"/>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pic>
        <p:nvPicPr>
          <p:cNvPr id="11" name="Picture 10" descr="1-line-bluetext-colorshiel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0" y="5221111"/>
            <a:ext cx="1809092" cy="347472"/>
          </a:xfrm>
          <a:prstGeom prst="rect">
            <a:avLst/>
          </a:prstGeom>
        </p:spPr>
      </p:pic>
    </p:spTree>
    <p:extLst>
      <p:ext uri="{BB962C8B-B14F-4D97-AF65-F5344CB8AC3E}">
        <p14:creationId xmlns:p14="http://schemas.microsoft.com/office/powerpoint/2010/main" val="202232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430464" y="1002632"/>
            <a:ext cx="8229600" cy="4100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1" name="Group 10"/>
          <p:cNvGrpSpPr/>
          <p:nvPr userDrawn="1"/>
        </p:nvGrpSpPr>
        <p:grpSpPr>
          <a:xfrm>
            <a:off x="-5079" y="787569"/>
            <a:ext cx="8691879" cy="52786"/>
            <a:chOff x="685800" y="1794746"/>
            <a:chExt cx="7772400" cy="179475"/>
          </a:xfrm>
        </p:grpSpPr>
        <p:sp>
          <p:nvSpPr>
            <p:cNvPr id="12" name="Rectangle 1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 name="Rectangle 1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pic>
        <p:nvPicPr>
          <p:cNvPr id="10" name="Picture 9" descr="upennwatermark.pdf"/>
          <p:cNvPicPr>
            <a:picLocks/>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51672"/>
            <a:ext cx="3436620" cy="3858768"/>
          </a:xfrm>
          <a:prstGeom prst="rect">
            <a:avLst/>
          </a:prstGeom>
        </p:spPr>
      </p:pic>
    </p:spTree>
    <p:extLst>
      <p:ext uri="{BB962C8B-B14F-4D97-AF65-F5344CB8AC3E}">
        <p14:creationId xmlns:p14="http://schemas.microsoft.com/office/powerpoint/2010/main" val="375485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6" name="Picture Placeholder 2"/>
          <p:cNvSpPr>
            <a:spLocks noGrp="1"/>
          </p:cNvSpPr>
          <p:nvPr>
            <p:ph type="pic" idx="13"/>
          </p:nvPr>
        </p:nvSpPr>
        <p:spPr>
          <a:xfrm>
            <a:off x="4811889" y="1185189"/>
            <a:ext cx="3874912" cy="39199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185188"/>
            <a:ext cx="4040188" cy="533135"/>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12396"/>
            <a:ext cx="4040188" cy="329274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1"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87569"/>
            <a:ext cx="8691879" cy="52786"/>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15261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pic>
        <p:nvPicPr>
          <p:cNvPr id="11" name="Picture 10" descr="upennwatermark.pdf"/>
          <p:cNvPicPr>
            <a:picLocks/>
          </p:cNvPicPr>
          <p:nvPr userDrawn="1"/>
        </p:nvPicPr>
        <p:blipFill>
          <a:blip r:embed="rId2">
            <a:alphaModFix amt="4000"/>
            <a:extLst>
              <a:ext uri="{28A0092B-C50C-407E-A947-70E740481C1C}">
                <a14:useLocalDpi xmlns:a14="http://schemas.microsoft.com/office/drawing/2010/main" val="0"/>
              </a:ext>
            </a:extLst>
          </a:blip>
          <a:stretch>
            <a:fillRect/>
          </a:stretch>
        </p:blipFill>
        <p:spPr>
          <a:xfrm>
            <a:off x="199388" y="151672"/>
            <a:ext cx="3436620" cy="3858768"/>
          </a:xfrm>
          <a:prstGeom prst="rect">
            <a:avLst/>
          </a:prstGeom>
        </p:spPr>
      </p:pic>
      <p:sp>
        <p:nvSpPr>
          <p:cNvPr id="16" name="Picture Placeholder 2"/>
          <p:cNvSpPr>
            <a:spLocks noGrp="1"/>
          </p:cNvSpPr>
          <p:nvPr>
            <p:ph type="pic" idx="13"/>
          </p:nvPr>
        </p:nvSpPr>
        <p:spPr>
          <a:xfrm>
            <a:off x="4811889" y="1185189"/>
            <a:ext cx="3874912" cy="39199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185188"/>
            <a:ext cx="4040188" cy="533135"/>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12396"/>
            <a:ext cx="4040188" cy="329274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87569"/>
            <a:ext cx="8691879" cy="52786"/>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66939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27668"/>
            <a:ext cx="4038600" cy="3877469"/>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27669"/>
            <a:ext cx="4038600" cy="3877468"/>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0"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11" name="Group 10"/>
          <p:cNvGrpSpPr/>
          <p:nvPr userDrawn="1"/>
        </p:nvGrpSpPr>
        <p:grpSpPr>
          <a:xfrm>
            <a:off x="-5079" y="787569"/>
            <a:ext cx="8691879" cy="52786"/>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923846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86658"/>
            <a:ext cx="4040188" cy="533135"/>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718323"/>
            <a:ext cx="4040188" cy="338681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85188"/>
            <a:ext cx="4041775" cy="533135"/>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718323"/>
            <a:ext cx="4041775" cy="338681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5221110"/>
            <a:ext cx="2133600" cy="30427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7206"/>
            <a:ext cx="8229600" cy="770672"/>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87569"/>
            <a:ext cx="8691879" cy="52786"/>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51427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0464" y="1144120"/>
            <a:ext cx="8229600" cy="37716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latin typeface="Gill Sans"/>
                <a:cs typeface="Gill Sans"/>
              </a:defRPr>
            </a:lvl1pPr>
          </a:lstStyle>
          <a:p>
            <a:fld id="{8A758EFE-665F-4341-B5B8-2DAEADA52F6C}" type="slidenum">
              <a:rPr lang="en-US" smtClean="0"/>
              <a:pPr/>
              <a:t>‹#›</a:t>
            </a:fld>
            <a:endParaRPr lang="en-US" dirty="0"/>
          </a:p>
        </p:txBody>
      </p:sp>
      <p:pic>
        <p:nvPicPr>
          <p:cNvPr id="9" name="Picture 8" descr="1-line-bluetext-colorshield.png"/>
          <p:cNvPicPr>
            <a:picLocks/>
          </p:cNvPicPr>
          <p:nvPr userDrawn="1"/>
        </p:nvPicPr>
        <p:blipFill>
          <a:blip r:embed="rId19">
            <a:extLst>
              <a:ext uri="{28A0092B-C50C-407E-A947-70E740481C1C}">
                <a14:useLocalDpi xmlns:a14="http://schemas.microsoft.com/office/drawing/2010/main" val="0"/>
              </a:ext>
            </a:extLst>
          </a:blip>
          <a:stretch>
            <a:fillRect/>
          </a:stretch>
        </p:blipFill>
        <p:spPr>
          <a:xfrm>
            <a:off x="457200" y="5221111"/>
            <a:ext cx="1809092" cy="347472"/>
          </a:xfrm>
          <a:prstGeom prst="rect">
            <a:avLst/>
          </a:prstGeom>
        </p:spPr>
      </p:pic>
      <p:sp>
        <p:nvSpPr>
          <p:cNvPr id="20" name="Title Placeholder 1"/>
          <p:cNvSpPr>
            <a:spLocks noGrp="1"/>
          </p:cNvSpPr>
          <p:nvPr>
            <p:ph type="title"/>
          </p:nvPr>
        </p:nvSpPr>
        <p:spPr>
          <a:xfrm>
            <a:off x="323520" y="-21210"/>
            <a:ext cx="8229600" cy="8087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807833175"/>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70" r:id="rId4"/>
    <p:sldLayoutId id="2147483668" r:id="rId5"/>
    <p:sldLayoutId id="2147483658" r:id="rId6"/>
    <p:sldLayoutId id="2147483667" r:id="rId7"/>
    <p:sldLayoutId id="2147483652" r:id="rId8"/>
    <p:sldLayoutId id="2147483653" r:id="rId9"/>
    <p:sldLayoutId id="2147483671" r:id="rId10"/>
    <p:sldLayoutId id="2147483672" r:id="rId11"/>
    <p:sldLayoutId id="2147483654" r:id="rId12"/>
    <p:sldLayoutId id="2147483655" r:id="rId13"/>
    <p:sldLayoutId id="2147483656" r:id="rId14"/>
    <p:sldLayoutId id="2147483657" r:id="rId15"/>
    <p:sldLayoutId id="2147483666" r:id="rId16"/>
    <p:sldLayoutId id="2147483669" r:id="rId17"/>
  </p:sldLayoutIdLst>
  <p:hf hdr="0" ftr="0" dt="0"/>
  <p:txStyles>
    <p:titleStyle>
      <a:lvl1pPr algn="l" defTabSz="457200" rtl="0" eaLnBrk="1" latinLnBrk="0" hangingPunct="1">
        <a:spcBef>
          <a:spcPct val="0"/>
        </a:spcBef>
        <a:buNone/>
        <a:defRPr sz="3600" kern="1200">
          <a:solidFill>
            <a:srgbClr val="95001A"/>
          </a:solidFill>
          <a:latin typeface="Gill Sans"/>
          <a:ea typeface="+mj-ea"/>
          <a:cs typeface="Gill Sans"/>
        </a:defRPr>
      </a:lvl1pPr>
    </p:titleStyle>
    <p:body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5.mp4"/><Relationship Id="rId7"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5" Type="http://schemas.microsoft.com/office/2007/relationships/media" Target="../media/media6.mp4"/><Relationship Id="rId10" Type="http://schemas.openxmlformats.org/officeDocument/2006/relationships/image" Target="../media/image36.png"/><Relationship Id="rId4" Type="http://schemas.openxmlformats.org/officeDocument/2006/relationships/video" Target="../media/media5.mp4"/><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70.png"/><Relationship Id="rId4" Type="http://schemas.openxmlformats.org/officeDocument/2006/relationships/image" Target="../media/image260.png"/></Relationships>
</file>

<file path=ppt/slides/_rels/slide15.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00.png"/><Relationship Id="rId7" Type="http://schemas.openxmlformats.org/officeDocument/2006/relationships/image" Target="../media/image330.png"/><Relationship Id="rId1" Type="http://schemas.openxmlformats.org/officeDocument/2006/relationships/slideLayout" Target="../slideLayouts/slideLayout3.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3.mp4"/><Relationship Id="rId7" Type="http://schemas.openxmlformats.org/officeDocument/2006/relationships/image" Target="../media/image12.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video" Target="../media/media3.mp4"/><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62AE09-41A2-6485-4662-96E9AF033825}"/>
              </a:ext>
            </a:extLst>
          </p:cNvPr>
          <p:cNvSpPr/>
          <p:nvPr/>
        </p:nvSpPr>
        <p:spPr>
          <a:xfrm>
            <a:off x="810705" y="3403078"/>
            <a:ext cx="2300141" cy="11123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CA177B-67F2-46F0-D448-FA1B9284DF79}"/>
              </a:ext>
            </a:extLst>
          </p:cNvPr>
          <p:cNvSpPr/>
          <p:nvPr/>
        </p:nvSpPr>
        <p:spPr>
          <a:xfrm>
            <a:off x="122548" y="-9427"/>
            <a:ext cx="3723588" cy="33370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DAFA1-FC1B-7DDA-C129-02F2E1380CE3}"/>
              </a:ext>
            </a:extLst>
          </p:cNvPr>
          <p:cNvSpPr>
            <a:spLocks noGrp="1"/>
          </p:cNvSpPr>
          <p:nvPr>
            <p:ph type="ctrTitle"/>
          </p:nvPr>
        </p:nvSpPr>
        <p:spPr/>
        <p:txBody>
          <a:bodyPr/>
          <a:lstStyle/>
          <a:p>
            <a:r>
              <a:rPr lang="en-US" dirty="0"/>
              <a:t>Arup Advanced Technology and Research (AT+R)</a:t>
            </a:r>
          </a:p>
        </p:txBody>
      </p:sp>
      <p:sp>
        <p:nvSpPr>
          <p:cNvPr id="3" name="Subtitle 2">
            <a:extLst>
              <a:ext uri="{FF2B5EF4-FFF2-40B4-BE49-F238E27FC236}">
                <a16:creationId xmlns:a16="http://schemas.microsoft.com/office/drawing/2014/main" id="{06089F47-3E39-28A9-EDA1-265EE4A14610}"/>
              </a:ext>
            </a:extLst>
          </p:cNvPr>
          <p:cNvSpPr>
            <a:spLocks noGrp="1"/>
          </p:cNvSpPr>
          <p:nvPr>
            <p:ph type="subTitle" idx="1"/>
          </p:nvPr>
        </p:nvSpPr>
        <p:spPr/>
        <p:txBody>
          <a:bodyPr/>
          <a:lstStyle/>
          <a:p>
            <a:r>
              <a:rPr lang="en-US" dirty="0"/>
              <a:t>Shinya Kondo</a:t>
            </a:r>
          </a:p>
        </p:txBody>
      </p:sp>
      <p:sp>
        <p:nvSpPr>
          <p:cNvPr id="4" name="Rectangle 3">
            <a:extLst>
              <a:ext uri="{FF2B5EF4-FFF2-40B4-BE49-F238E27FC236}">
                <a16:creationId xmlns:a16="http://schemas.microsoft.com/office/drawing/2014/main" id="{52F0508D-94AB-B12C-0436-468DFF7835A1}"/>
              </a:ext>
            </a:extLst>
          </p:cNvPr>
          <p:cNvSpPr/>
          <p:nvPr/>
        </p:nvSpPr>
        <p:spPr>
          <a:xfrm>
            <a:off x="6334812" y="4685122"/>
            <a:ext cx="2020374" cy="85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778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3">
            <a:extLst>
              <a:ext uri="{FF2B5EF4-FFF2-40B4-BE49-F238E27FC236}">
                <a16:creationId xmlns:a16="http://schemas.microsoft.com/office/drawing/2014/main" id="{AA5D5151-65AA-5726-915C-9F251B407F38}"/>
              </a:ext>
            </a:extLst>
          </p:cNvPr>
          <p:cNvSpPr txBox="1">
            <a:spLocks/>
          </p:cNvSpPr>
          <p:nvPr/>
        </p:nvSpPr>
        <p:spPr>
          <a:xfrm>
            <a:off x="430464" y="3535851"/>
            <a:ext cx="8229600" cy="1567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Extract dominant structures from Linear Operator</a:t>
            </a:r>
          </a:p>
          <a:p>
            <a:pPr marL="0" indent="0">
              <a:buFont typeface="Arial"/>
              <a:buNone/>
            </a:pPr>
            <a:endParaRPr lang="en-US" dirty="0"/>
          </a:p>
        </p:txBody>
      </p:sp>
      <p:sp>
        <p:nvSpPr>
          <p:cNvPr id="2" name="Slide Number Placeholder 1">
            <a:extLst>
              <a:ext uri="{FF2B5EF4-FFF2-40B4-BE49-F238E27FC236}">
                <a16:creationId xmlns:a16="http://schemas.microsoft.com/office/drawing/2014/main" id="{8ABF53BA-2D60-EC62-0A1B-AF05433E0251}"/>
              </a:ext>
            </a:extLst>
          </p:cNvPr>
          <p:cNvSpPr>
            <a:spLocks noGrp="1"/>
          </p:cNvSpPr>
          <p:nvPr>
            <p:ph type="sldNum" sz="quarter" idx="12"/>
          </p:nvPr>
        </p:nvSpPr>
        <p:spPr/>
        <p:txBody>
          <a:bodyPr/>
          <a:lstStyle/>
          <a:p>
            <a:fld id="{8A758EFE-665F-4341-B5B8-2DAEADA52F6C}" type="slidenum">
              <a:rPr lang="en-US" smtClean="0"/>
              <a:pPr/>
              <a:t>10</a:t>
            </a:fld>
            <a:endParaRPr lang="en-US" dirty="0"/>
          </a:p>
        </p:txBody>
      </p:sp>
      <p:sp>
        <p:nvSpPr>
          <p:cNvPr id="3" name="Title 2">
            <a:extLst>
              <a:ext uri="{FF2B5EF4-FFF2-40B4-BE49-F238E27FC236}">
                <a16:creationId xmlns:a16="http://schemas.microsoft.com/office/drawing/2014/main" id="{EC9F1959-10CC-52D0-907D-4D1F3A9B0ECE}"/>
              </a:ext>
            </a:extLst>
          </p:cNvPr>
          <p:cNvSpPr>
            <a:spLocks noGrp="1"/>
          </p:cNvSpPr>
          <p:nvPr>
            <p:ph type="title"/>
          </p:nvPr>
        </p:nvSpPr>
        <p:spPr/>
        <p:txBody>
          <a:bodyPr>
            <a:normAutofit fontScale="90000"/>
          </a:bodyPr>
          <a:lstStyle/>
          <a:p>
            <a:r>
              <a:rPr lang="en-US" dirty="0"/>
              <a:t>Reduced-order model of governing equations</a:t>
            </a:r>
          </a:p>
        </p:txBody>
      </p:sp>
      <p:sp>
        <p:nvSpPr>
          <p:cNvPr id="4" name="Content Placeholder 3">
            <a:extLst>
              <a:ext uri="{FF2B5EF4-FFF2-40B4-BE49-F238E27FC236}">
                <a16:creationId xmlns:a16="http://schemas.microsoft.com/office/drawing/2014/main" id="{9B493C1E-A95F-45A4-179E-436AC4A0679E}"/>
              </a:ext>
            </a:extLst>
          </p:cNvPr>
          <p:cNvSpPr>
            <a:spLocks noGrp="1"/>
          </p:cNvSpPr>
          <p:nvPr>
            <p:ph idx="1"/>
          </p:nvPr>
        </p:nvSpPr>
        <p:spPr>
          <a:xfrm>
            <a:off x="425499" y="1001486"/>
            <a:ext cx="8229600" cy="3901440"/>
          </a:xfrm>
        </p:spPr>
        <p:txBody>
          <a:bodyPr/>
          <a:lstStyle/>
          <a:p>
            <a:pPr marL="0" indent="0">
              <a:buNone/>
            </a:pPr>
            <a:r>
              <a:rPr lang="en-US" dirty="0"/>
              <a:t>Linearized dynamics in spectral space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356A3C77-159A-6C55-32CA-79822E43EEA9}"/>
                  </a:ext>
                </a:extLst>
              </p:cNvPr>
              <p:cNvSpPr/>
              <p:nvPr/>
            </p:nvSpPr>
            <p:spPr>
              <a:xfrm>
                <a:off x="3473498" y="1776549"/>
                <a:ext cx="2133601" cy="9144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Linear Dynamics</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oMath>
                  </m:oMathPara>
                </a14:m>
                <a:endParaRPr lang="en-US" dirty="0"/>
              </a:p>
            </p:txBody>
          </p:sp>
        </mc:Choice>
        <mc:Fallback>
          <p:sp>
            <p:nvSpPr>
              <p:cNvPr id="8" name="Rounded Rectangle 7">
                <a:extLst>
                  <a:ext uri="{FF2B5EF4-FFF2-40B4-BE49-F238E27FC236}">
                    <a16:creationId xmlns:a16="http://schemas.microsoft.com/office/drawing/2014/main" id="{356A3C77-159A-6C55-32CA-79822E43EEA9}"/>
                  </a:ext>
                </a:extLst>
              </p:cNvPr>
              <p:cNvSpPr>
                <a:spLocks noRot="1" noChangeAspect="1" noMove="1" noResize="1" noEditPoints="1" noAdjustHandles="1" noChangeArrowheads="1" noChangeShapeType="1" noTextEdit="1"/>
              </p:cNvSpPr>
              <p:nvPr/>
            </p:nvSpPr>
            <p:spPr>
              <a:xfrm>
                <a:off x="3473498" y="1776549"/>
                <a:ext cx="2133601" cy="914400"/>
              </a:xfrm>
              <a:prstGeom prst="roundRect">
                <a:avLst/>
              </a:prstGeom>
              <a:blipFill>
                <a:blip r:embed="rId2"/>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2F57849-875C-0674-E7FE-19F223E20A82}"/>
                  </a:ext>
                </a:extLst>
              </p:cNvPr>
              <p:cNvSpPr txBox="1"/>
              <p:nvPr/>
            </p:nvSpPr>
            <p:spPr>
              <a:xfrm>
                <a:off x="931250" y="1894006"/>
                <a:ext cx="1829347" cy="679481"/>
              </a:xfrm>
              <a:prstGeom prst="rect">
                <a:avLst/>
              </a:prstGeom>
              <a:noFill/>
            </p:spPr>
            <p:txBody>
              <a:bodyPr wrap="none" rtlCol="0">
                <a:spAutoFit/>
              </a:bodyPr>
              <a:lstStyle/>
              <a:p>
                <a:r>
                  <a:rPr lang="en-US" dirty="0"/>
                  <a:t>Nonlinear forcing</a:t>
                </a:r>
              </a:p>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82F57849-875C-0674-E7FE-19F223E20A82}"/>
                  </a:ext>
                </a:extLst>
              </p:cNvPr>
              <p:cNvSpPr txBox="1">
                <a:spLocks noRot="1" noChangeAspect="1" noMove="1" noResize="1" noEditPoints="1" noAdjustHandles="1" noChangeArrowheads="1" noChangeShapeType="1" noTextEdit="1"/>
              </p:cNvSpPr>
              <p:nvPr/>
            </p:nvSpPr>
            <p:spPr>
              <a:xfrm>
                <a:off x="931250" y="1894006"/>
                <a:ext cx="1829347" cy="679481"/>
              </a:xfrm>
              <a:prstGeom prst="rect">
                <a:avLst/>
              </a:prstGeom>
              <a:blipFill>
                <a:blip r:embed="rId3"/>
                <a:stretch>
                  <a:fillRect l="-2759" t="-5556" r="-1379"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17EA256-7E16-7289-6CB1-DB0159D638BA}"/>
                  </a:ext>
                </a:extLst>
              </p:cNvPr>
              <p:cNvSpPr txBox="1"/>
              <p:nvPr/>
            </p:nvSpPr>
            <p:spPr>
              <a:xfrm>
                <a:off x="6423050" y="1913985"/>
                <a:ext cx="1133580" cy="646331"/>
              </a:xfrm>
              <a:prstGeom prst="rect">
                <a:avLst/>
              </a:prstGeom>
              <a:noFill/>
            </p:spPr>
            <p:txBody>
              <a:bodyPr wrap="none" rtlCol="0">
                <a:spAutoFit/>
              </a:bodyPr>
              <a:lstStyle/>
              <a:p>
                <a:pPr algn="ctr"/>
                <a:r>
                  <a:rPr lang="en-US" dirty="0"/>
                  <a:t>Velocity</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417EA256-7E16-7289-6CB1-DB0159D638BA}"/>
                  </a:ext>
                </a:extLst>
              </p:cNvPr>
              <p:cNvSpPr txBox="1">
                <a:spLocks noRot="1" noChangeAspect="1" noMove="1" noResize="1" noEditPoints="1" noAdjustHandles="1" noChangeArrowheads="1" noChangeShapeType="1" noTextEdit="1"/>
              </p:cNvSpPr>
              <p:nvPr/>
            </p:nvSpPr>
            <p:spPr>
              <a:xfrm>
                <a:off x="6423050" y="1913985"/>
                <a:ext cx="1133580" cy="646331"/>
              </a:xfrm>
              <a:prstGeom prst="rect">
                <a:avLst/>
              </a:prstGeom>
              <a:blipFill>
                <a:blip r:embed="rId4"/>
                <a:stretch>
                  <a:fillRect t="-3846" b="-7692"/>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111D2C3-C4D1-66C3-4A77-4045E814DEDA}"/>
              </a:ext>
            </a:extLst>
          </p:cNvPr>
          <p:cNvCxnSpPr>
            <a:cxnSpLocks/>
            <a:stCxn id="9" idx="3"/>
            <a:endCxn id="8" idx="1"/>
          </p:cNvCxnSpPr>
          <p:nvPr/>
        </p:nvCxnSpPr>
        <p:spPr>
          <a:xfrm>
            <a:off x="2760597" y="2233747"/>
            <a:ext cx="712901"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8F80D9F-13DC-EFD1-2C3F-91EE85330D05}"/>
              </a:ext>
            </a:extLst>
          </p:cNvPr>
          <p:cNvCxnSpPr>
            <a:cxnSpLocks/>
          </p:cNvCxnSpPr>
          <p:nvPr/>
        </p:nvCxnSpPr>
        <p:spPr>
          <a:xfrm>
            <a:off x="5607099" y="2233744"/>
            <a:ext cx="712901"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D5A09D0-7909-E800-744C-A79D31DC0357}"/>
                  </a:ext>
                </a:extLst>
              </p:cNvPr>
              <p:cNvSpPr txBox="1"/>
              <p:nvPr/>
            </p:nvSpPr>
            <p:spPr>
              <a:xfrm>
                <a:off x="3151579" y="2996623"/>
                <a:ext cx="2840842" cy="384914"/>
              </a:xfrm>
              <a:prstGeom prst="rect">
                <a:avLst/>
              </a:prstGeom>
              <a:noFill/>
              <a:ln w="38100">
                <a:solidFill>
                  <a:schemeClr val="accent4"/>
                </a:solidFill>
              </a:ln>
            </p:spPr>
            <p:txBody>
              <a:bodyPr wrap="none" rtlCol="0">
                <a:spAutoFit/>
              </a:bodyPr>
              <a:lstStyle/>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𝜔</m:t>
                        </m:r>
                      </m:e>
                    </m:d>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𝜔</m:t>
                        </m:r>
                      </m:e>
                    </m:d>
                    <m:r>
                      <a:rPr lang="en-US" b="0" i="1" smtClean="0">
                        <a:latin typeface="Cambria Math" panose="02040503050406030204" pitchFamily="18" charset="0"/>
                      </a:rPr>
                      <m:t>=</m:t>
                    </m:r>
                  </m:oMath>
                </a14:m>
                <a:r>
                  <a:rPr lang="en-US" dirty="0"/>
                  <a:t> </a:t>
                </a:r>
                <a14:m>
                  <m:oMath xmlns:m="http://schemas.openxmlformats.org/officeDocument/2006/math">
                    <m:r>
                      <a:rPr lang="en-US" i="1" smtClean="0">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e>
                    </m:d>
                  </m:oMath>
                </a14:m>
                <a:endParaRPr lang="en-US" dirty="0"/>
              </a:p>
            </p:txBody>
          </p:sp>
        </mc:Choice>
        <mc:Fallback>
          <p:sp>
            <p:nvSpPr>
              <p:cNvPr id="18" name="TextBox 17">
                <a:extLst>
                  <a:ext uri="{FF2B5EF4-FFF2-40B4-BE49-F238E27FC236}">
                    <a16:creationId xmlns:a16="http://schemas.microsoft.com/office/drawing/2014/main" id="{CD5A09D0-7909-E800-744C-A79D31DC0357}"/>
                  </a:ext>
                </a:extLst>
              </p:cNvPr>
              <p:cNvSpPr txBox="1">
                <a:spLocks noRot="1" noChangeAspect="1" noMove="1" noResize="1" noEditPoints="1" noAdjustHandles="1" noChangeArrowheads="1" noChangeShapeType="1" noTextEdit="1"/>
              </p:cNvSpPr>
              <p:nvPr/>
            </p:nvSpPr>
            <p:spPr>
              <a:xfrm>
                <a:off x="3151579" y="2996623"/>
                <a:ext cx="2840842" cy="384914"/>
              </a:xfrm>
              <a:prstGeom prst="rect">
                <a:avLst/>
              </a:prstGeom>
              <a:blipFill>
                <a:blip r:embed="rId5"/>
                <a:stretch>
                  <a:fillRect b="-11765"/>
                </a:stretch>
              </a:blipFill>
              <a:ln w="38100">
                <a:solidFill>
                  <a:schemeClr val="accent4"/>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93AD77E-BD7D-D422-6E3B-595F2F05A7BB}"/>
                  </a:ext>
                </a:extLst>
              </p:cNvPr>
              <p:cNvSpPr txBox="1"/>
              <p:nvPr/>
            </p:nvSpPr>
            <p:spPr>
              <a:xfrm>
                <a:off x="666273" y="4225048"/>
                <a:ext cx="2359300" cy="677878"/>
              </a:xfrm>
              <a:prstGeom prst="rect">
                <a:avLst/>
              </a:prstGeom>
              <a:noFill/>
            </p:spPr>
            <p:txBody>
              <a:bodyPr wrap="none" rtlCol="0">
                <a:spAutoFit/>
              </a:bodyPr>
              <a:lstStyle/>
              <a:p>
                <a:pPr algn="ctr"/>
                <a:r>
                  <a:rPr lang="en-US" b="0" i="1" dirty="0">
                    <a:latin typeface="Cambria Math" panose="02040503050406030204" pitchFamily="18" charset="0"/>
                  </a:rPr>
                  <a:t>SVD</a:t>
                </a:r>
              </a:p>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𝜔</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e>
                    </m:nary>
                    <m:r>
                      <a:rPr lang="en-US" b="0" i="1" smtClean="0">
                        <a:latin typeface="Cambria Math" panose="02040503050406030204" pitchFamily="18" charset="0"/>
                      </a:rPr>
                      <m:t> </m:t>
                    </m:r>
                  </m:oMath>
                </a14:m>
                <a:r>
                  <a:rPr lang="en-US" dirty="0"/>
                  <a:t> </a:t>
                </a:r>
              </a:p>
            </p:txBody>
          </p:sp>
        </mc:Choice>
        <mc:Fallback>
          <p:sp>
            <p:nvSpPr>
              <p:cNvPr id="19" name="TextBox 18">
                <a:extLst>
                  <a:ext uri="{FF2B5EF4-FFF2-40B4-BE49-F238E27FC236}">
                    <a16:creationId xmlns:a16="http://schemas.microsoft.com/office/drawing/2014/main" id="{A93AD77E-BD7D-D422-6E3B-595F2F05A7BB}"/>
                  </a:ext>
                </a:extLst>
              </p:cNvPr>
              <p:cNvSpPr txBox="1">
                <a:spLocks noRot="1" noChangeAspect="1" noMove="1" noResize="1" noEditPoints="1" noAdjustHandles="1" noChangeArrowheads="1" noChangeShapeType="1" noTextEdit="1"/>
              </p:cNvSpPr>
              <p:nvPr/>
            </p:nvSpPr>
            <p:spPr>
              <a:xfrm>
                <a:off x="666273" y="4225048"/>
                <a:ext cx="2359300" cy="677878"/>
              </a:xfrm>
              <a:prstGeom prst="rect">
                <a:avLst/>
              </a:prstGeom>
              <a:blipFill>
                <a:blip r:embed="rId6"/>
                <a:stretch>
                  <a:fillRect t="-20370" b="-8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5CE0271-18A2-4E9D-F9AC-3B3E0CB67FAB}"/>
                  </a:ext>
                </a:extLst>
              </p:cNvPr>
              <p:cNvSpPr txBox="1"/>
              <p:nvPr/>
            </p:nvSpPr>
            <p:spPr>
              <a:xfrm>
                <a:off x="5485223" y="4226439"/>
                <a:ext cx="2433615" cy="879856"/>
              </a:xfrm>
              <a:prstGeom prst="rect">
                <a:avLst/>
              </a:prstGeom>
              <a:noFill/>
              <a:ln w="38100">
                <a:solidFill>
                  <a:schemeClr val="accent4"/>
                </a:solidFill>
              </a:ln>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𝑗</m:t>
                              </m:r>
                            </m:sub>
                          </m:sSub>
                        </m:e>
                      </m:nary>
                    </m:oMath>
                  </m:oMathPara>
                </a14:m>
                <a:endParaRPr lang="en-US" dirty="0"/>
              </a:p>
            </p:txBody>
          </p:sp>
        </mc:Choice>
        <mc:Fallback>
          <p:sp>
            <p:nvSpPr>
              <p:cNvPr id="20" name="TextBox 19">
                <a:extLst>
                  <a:ext uri="{FF2B5EF4-FFF2-40B4-BE49-F238E27FC236}">
                    <a16:creationId xmlns:a16="http://schemas.microsoft.com/office/drawing/2014/main" id="{75CE0271-18A2-4E9D-F9AC-3B3E0CB67FAB}"/>
                  </a:ext>
                </a:extLst>
              </p:cNvPr>
              <p:cNvSpPr txBox="1">
                <a:spLocks noRot="1" noChangeAspect="1" noMove="1" noResize="1" noEditPoints="1" noAdjustHandles="1" noChangeArrowheads="1" noChangeShapeType="1" noTextEdit="1"/>
              </p:cNvSpPr>
              <p:nvPr/>
            </p:nvSpPr>
            <p:spPr>
              <a:xfrm>
                <a:off x="5485223" y="4226439"/>
                <a:ext cx="2433615" cy="879856"/>
              </a:xfrm>
              <a:prstGeom prst="rect">
                <a:avLst/>
              </a:prstGeom>
              <a:blipFill>
                <a:blip r:embed="rId7"/>
                <a:stretch>
                  <a:fillRect t="-91781" b="-136986"/>
                </a:stretch>
              </a:blipFill>
              <a:ln w="38100">
                <a:solidFill>
                  <a:schemeClr val="accent4"/>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13CDCB4-0775-9680-BCAE-A778F8C344D8}"/>
              </a:ext>
            </a:extLst>
          </p:cNvPr>
          <p:cNvCxnSpPr>
            <a:cxnSpLocks/>
            <a:endCxn id="20" idx="1"/>
          </p:cNvCxnSpPr>
          <p:nvPr/>
        </p:nvCxnSpPr>
        <p:spPr>
          <a:xfrm flipV="1">
            <a:off x="3007812" y="4666367"/>
            <a:ext cx="2477411" cy="172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6392C9F-92A3-F61C-97BB-158B88EE731E}"/>
              </a:ext>
            </a:extLst>
          </p:cNvPr>
          <p:cNvSpPr txBox="1"/>
          <p:nvPr/>
        </p:nvSpPr>
        <p:spPr>
          <a:xfrm>
            <a:off x="2875786" y="4235768"/>
            <a:ext cx="2566215" cy="369332"/>
          </a:xfrm>
          <a:prstGeom prst="rect">
            <a:avLst/>
          </a:prstGeom>
          <a:noFill/>
        </p:spPr>
        <p:txBody>
          <a:bodyPr wrap="none" rtlCol="0">
            <a:spAutoFit/>
          </a:bodyPr>
          <a:lstStyle/>
          <a:p>
            <a:r>
              <a:rPr lang="en-US" dirty="0"/>
              <a:t>nth order approximation</a:t>
            </a:r>
          </a:p>
        </p:txBody>
      </p:sp>
      <p:sp>
        <p:nvSpPr>
          <p:cNvPr id="25" name="Rectangle 24">
            <a:extLst>
              <a:ext uri="{FF2B5EF4-FFF2-40B4-BE49-F238E27FC236}">
                <a16:creationId xmlns:a16="http://schemas.microsoft.com/office/drawing/2014/main" id="{A75BE4C4-434D-77A8-8939-B5497FCC2B86}"/>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29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p:bldP spid="20"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B00E27-7FD2-675F-0463-21BC70D62DBB}"/>
              </a:ext>
            </a:extLst>
          </p:cNvPr>
          <p:cNvSpPr>
            <a:spLocks noGrp="1"/>
          </p:cNvSpPr>
          <p:nvPr>
            <p:ph type="sldNum" sz="quarter" idx="12"/>
          </p:nvPr>
        </p:nvSpPr>
        <p:spPr/>
        <p:txBody>
          <a:bodyPr/>
          <a:lstStyle/>
          <a:p>
            <a:fld id="{8A758EFE-665F-4341-B5B8-2DAEADA52F6C}" type="slidenum">
              <a:rPr lang="en-US" smtClean="0"/>
              <a:pPr/>
              <a:t>11</a:t>
            </a:fld>
            <a:endParaRPr lang="en-US" dirty="0"/>
          </a:p>
        </p:txBody>
      </p:sp>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18648375-5199-A142-8C38-A5FB17AEEEB7}"/>
                  </a:ext>
                </a:extLst>
              </p:cNvPr>
              <p:cNvSpPr>
                <a:spLocks noGrp="1"/>
              </p:cNvSpPr>
              <p:nvPr>
                <p:ph type="title"/>
              </p:nvPr>
            </p:nvSpPr>
            <p:spPr/>
            <p:txBody>
              <a:bodyPr>
                <a:normAutofit/>
              </a:bodyPr>
              <a:lstStyle/>
              <a:p>
                <a:r>
                  <a:rPr lang="en-US" dirty="0"/>
                  <a:t>Computing weights </a:t>
                </a:r>
                <a14:m>
                  <m:oMath xmlns:m="http://schemas.openxmlformats.org/officeDocument/2006/math">
                    <m:r>
                      <a:rPr lang="en-US" b="0" i="1" smtClean="0">
                        <a:latin typeface="Cambria Math" panose="02040503050406030204" pitchFamily="18" charset="0"/>
                      </a:rPr>
                      <m:t>𝜒</m:t>
                    </m:r>
                  </m:oMath>
                </a14:m>
                <a:endParaRPr lang="en-US" dirty="0"/>
              </a:p>
            </p:txBody>
          </p:sp>
        </mc:Choice>
        <mc:Fallback>
          <p:sp>
            <p:nvSpPr>
              <p:cNvPr id="3" name="Title 2">
                <a:extLst>
                  <a:ext uri="{FF2B5EF4-FFF2-40B4-BE49-F238E27FC236}">
                    <a16:creationId xmlns:a16="http://schemas.microsoft.com/office/drawing/2014/main" id="{18648375-5199-A142-8C38-A5FB17AEEEB7}"/>
                  </a:ext>
                </a:extLst>
              </p:cNvPr>
              <p:cNvSpPr>
                <a:spLocks noGrp="1" noRot="1" noChangeAspect="1" noMove="1" noResize="1" noEditPoints="1" noAdjustHandles="1" noChangeArrowheads="1" noChangeShapeType="1" noTextEdit="1"/>
              </p:cNvSpPr>
              <p:nvPr>
                <p:ph type="title"/>
              </p:nvPr>
            </p:nvSpPr>
            <p:spPr>
              <a:blipFill>
                <a:blip r:embed="rId2"/>
                <a:stretch>
                  <a:fillRect l="-2157" t="-3279" b="-2295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44D9CB33-82A1-D406-314B-39AD104508F1}"/>
              </a:ext>
            </a:extLst>
          </p:cNvPr>
          <p:cNvSpPr>
            <a:spLocks noGrp="1"/>
          </p:cNvSpPr>
          <p:nvPr>
            <p:ph idx="1"/>
          </p:nvPr>
        </p:nvSpPr>
        <p:spPr/>
        <p:txBody>
          <a:bodyPr/>
          <a:lstStyle/>
          <a:p>
            <a:pPr marL="0" indent="0">
              <a:buNone/>
            </a:pPr>
            <a:r>
              <a:rPr lang="en-US" dirty="0"/>
              <a:t>Solving weights by solving nonlinear convex optimization with Filtered Energy Spectra</a:t>
            </a:r>
          </a:p>
        </p:txBody>
      </p:sp>
      <p:pic>
        <p:nvPicPr>
          <p:cNvPr id="5" name="Picture 2">
            <a:extLst>
              <a:ext uri="{FF2B5EF4-FFF2-40B4-BE49-F238E27FC236}">
                <a16:creationId xmlns:a16="http://schemas.microsoft.com/office/drawing/2014/main" id="{8EF15E9A-FEE7-12A9-64D9-B4BAB4126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020" y="1913341"/>
            <a:ext cx="4133516" cy="3283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BEA9740-CB0C-5AEC-9A07-76C428AA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830" y="2006898"/>
            <a:ext cx="4136122" cy="30966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2DD31A-90F9-0F03-B471-DFE129F09C24}"/>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E4293C-FF88-2B4F-42B2-CD6307FF5AFA}"/>
              </a:ext>
            </a:extLst>
          </p:cNvPr>
          <p:cNvSpPr txBox="1"/>
          <p:nvPr/>
        </p:nvSpPr>
        <p:spPr>
          <a:xfrm>
            <a:off x="651510" y="5022912"/>
            <a:ext cx="1576650" cy="646331"/>
          </a:xfrm>
          <a:prstGeom prst="rect">
            <a:avLst/>
          </a:prstGeom>
          <a:noFill/>
        </p:spPr>
        <p:txBody>
          <a:bodyPr wrap="none" rtlCol="0">
            <a:spAutoFit/>
          </a:bodyPr>
          <a:lstStyle/>
          <a:p>
            <a:r>
              <a:rPr lang="en-US" dirty="0"/>
              <a:t>Dotted (ROM)</a:t>
            </a:r>
          </a:p>
          <a:p>
            <a:r>
              <a:rPr lang="en-US" dirty="0"/>
              <a:t>Solid (DNS)</a:t>
            </a:r>
          </a:p>
        </p:txBody>
      </p:sp>
    </p:spTree>
    <p:extLst>
      <p:ext uri="{BB962C8B-B14F-4D97-AF65-F5344CB8AC3E}">
        <p14:creationId xmlns:p14="http://schemas.microsoft.com/office/powerpoint/2010/main" val="81243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FB45F5-72C0-8FDD-6607-7E6E0C183C0D}"/>
              </a:ext>
            </a:extLst>
          </p:cNvPr>
          <p:cNvSpPr>
            <a:spLocks noGrp="1"/>
          </p:cNvSpPr>
          <p:nvPr>
            <p:ph type="sldNum" sz="quarter" idx="12"/>
          </p:nvPr>
        </p:nvSpPr>
        <p:spPr/>
        <p:txBody>
          <a:bodyPr/>
          <a:lstStyle/>
          <a:p>
            <a:fld id="{8A758EFE-665F-4341-B5B8-2DAEADA52F6C}" type="slidenum">
              <a:rPr lang="en-US" smtClean="0"/>
              <a:pPr/>
              <a:t>12</a:t>
            </a:fld>
            <a:endParaRPr lang="en-US" dirty="0"/>
          </a:p>
        </p:txBody>
      </p:sp>
      <p:sp>
        <p:nvSpPr>
          <p:cNvPr id="3" name="Title 2">
            <a:extLst>
              <a:ext uri="{FF2B5EF4-FFF2-40B4-BE49-F238E27FC236}">
                <a16:creationId xmlns:a16="http://schemas.microsoft.com/office/drawing/2014/main" id="{40891865-2ED7-5F88-FE30-471C018077F2}"/>
              </a:ext>
            </a:extLst>
          </p:cNvPr>
          <p:cNvSpPr>
            <a:spLocks noGrp="1"/>
          </p:cNvSpPr>
          <p:nvPr>
            <p:ph type="title"/>
          </p:nvPr>
        </p:nvSpPr>
        <p:spPr/>
        <p:txBody>
          <a:bodyPr/>
          <a:lstStyle/>
          <a:p>
            <a:r>
              <a:rPr lang="en-US" dirty="0"/>
              <a:t>Why             ?</a:t>
            </a:r>
          </a:p>
        </p:txBody>
      </p:sp>
      <p:sp>
        <p:nvSpPr>
          <p:cNvPr id="4" name="Content Placeholder 3">
            <a:extLst>
              <a:ext uri="{FF2B5EF4-FFF2-40B4-BE49-F238E27FC236}">
                <a16:creationId xmlns:a16="http://schemas.microsoft.com/office/drawing/2014/main" id="{DD67620A-3619-5922-6355-3EEF2C2DEAF5}"/>
              </a:ext>
            </a:extLst>
          </p:cNvPr>
          <p:cNvSpPr>
            <a:spLocks noGrp="1"/>
          </p:cNvSpPr>
          <p:nvPr>
            <p:ph idx="1"/>
          </p:nvPr>
        </p:nvSpPr>
        <p:spPr>
          <a:xfrm>
            <a:off x="430464" y="1002632"/>
            <a:ext cx="3488393" cy="4100887"/>
          </a:xfrm>
        </p:spPr>
        <p:txBody>
          <a:bodyPr>
            <a:normAutofit/>
          </a:bodyPr>
          <a:lstStyle/>
          <a:p>
            <a:pPr marL="0" indent="0" algn="ctr">
              <a:buNone/>
            </a:pPr>
            <a:r>
              <a:rPr lang="en-US" u="sng" dirty="0"/>
              <a:t> My Goals</a:t>
            </a:r>
          </a:p>
          <a:p>
            <a:r>
              <a:rPr lang="en-US" sz="2400" dirty="0"/>
              <a:t>Work on projects with long lasting impact</a:t>
            </a:r>
          </a:p>
          <a:p>
            <a:pPr marL="0" indent="0">
              <a:buNone/>
            </a:pPr>
            <a:endParaRPr lang="en-US" dirty="0"/>
          </a:p>
        </p:txBody>
      </p:sp>
      <p:pic>
        <p:nvPicPr>
          <p:cNvPr id="2050" name="Picture 2">
            <a:extLst>
              <a:ext uri="{FF2B5EF4-FFF2-40B4-BE49-F238E27FC236}">
                <a16:creationId xmlns:a16="http://schemas.microsoft.com/office/drawing/2014/main" id="{5FA0AB1E-7FE2-D9A7-1DBA-F6B79AC54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789" y="201588"/>
            <a:ext cx="1511085" cy="4019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7A6298A6-CC65-F3E9-1130-76531FAE6839}"/>
              </a:ext>
            </a:extLst>
          </p:cNvPr>
          <p:cNvSpPr txBox="1">
            <a:spLocks/>
          </p:cNvSpPr>
          <p:nvPr/>
        </p:nvSpPr>
        <p:spPr>
          <a:xfrm>
            <a:off x="5024846" y="954050"/>
            <a:ext cx="3272550" cy="41008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endParaRPr lang="en-US" dirty="0"/>
          </a:p>
        </p:txBody>
      </p:sp>
      <p:sp>
        <p:nvSpPr>
          <p:cNvPr id="6" name="Content Placeholder 3">
            <a:extLst>
              <a:ext uri="{FF2B5EF4-FFF2-40B4-BE49-F238E27FC236}">
                <a16:creationId xmlns:a16="http://schemas.microsoft.com/office/drawing/2014/main" id="{D4376E01-93A9-41C2-659C-FDDD85AD85E6}"/>
              </a:ext>
            </a:extLst>
          </p:cNvPr>
          <p:cNvSpPr txBox="1">
            <a:spLocks/>
          </p:cNvSpPr>
          <p:nvPr/>
        </p:nvSpPr>
        <p:spPr>
          <a:xfrm>
            <a:off x="4916924" y="1105584"/>
            <a:ext cx="3488393" cy="4100887"/>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300" u="sng" dirty="0"/>
              <a:t> Arup</a:t>
            </a:r>
          </a:p>
          <a:p>
            <a:r>
              <a:rPr lang="en-US" dirty="0"/>
              <a:t>Fosters a healthy learning environment</a:t>
            </a:r>
          </a:p>
          <a:p>
            <a:pPr lvl="1"/>
            <a:r>
              <a:rPr lang="en-US" dirty="0"/>
              <a:t>Invest in Arup</a:t>
            </a:r>
          </a:p>
          <a:p>
            <a:pPr lvl="1"/>
            <a:r>
              <a:rPr lang="en-US" dirty="0"/>
              <a:t>Arup University</a:t>
            </a:r>
          </a:p>
          <a:p>
            <a:r>
              <a:rPr lang="en-US" dirty="0"/>
              <a:t>Brings together different fields help build a sustainable future</a:t>
            </a:r>
          </a:p>
          <a:p>
            <a:r>
              <a:rPr lang="en-US" dirty="0"/>
              <a:t>Allows me to conduct work aligned with </a:t>
            </a:r>
            <a:r>
              <a:rPr lang="en-US"/>
              <a:t>my principles</a:t>
            </a:r>
            <a:endParaRPr lang="en-US" dirty="0"/>
          </a:p>
        </p:txBody>
      </p:sp>
      <p:sp>
        <p:nvSpPr>
          <p:cNvPr id="7" name="Rectangle 6">
            <a:extLst>
              <a:ext uri="{FF2B5EF4-FFF2-40B4-BE49-F238E27FC236}">
                <a16:creationId xmlns:a16="http://schemas.microsoft.com/office/drawing/2014/main" id="{6D75E156-E9FB-E8B4-2469-77EA2612EBD3}"/>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6DDF26C8-834D-33FE-0767-58FD7F3C5AB2}"/>
              </a:ext>
            </a:extLst>
          </p:cNvPr>
          <p:cNvSpPr txBox="1">
            <a:spLocks/>
          </p:cNvSpPr>
          <p:nvPr/>
        </p:nvSpPr>
        <p:spPr>
          <a:xfrm>
            <a:off x="403728" y="3474720"/>
            <a:ext cx="3488393" cy="22956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Understand concepts from first principles to learn concepts from different fields</a:t>
            </a:r>
          </a:p>
          <a:p>
            <a:pPr marL="0" indent="0">
              <a:buNone/>
            </a:pPr>
            <a:endParaRPr lang="en-US" sz="2400" dirty="0"/>
          </a:p>
        </p:txBody>
      </p:sp>
      <p:sp>
        <p:nvSpPr>
          <p:cNvPr id="10" name="Content Placeholder 3">
            <a:extLst>
              <a:ext uri="{FF2B5EF4-FFF2-40B4-BE49-F238E27FC236}">
                <a16:creationId xmlns:a16="http://schemas.microsoft.com/office/drawing/2014/main" id="{E3BE7BA3-50ED-CEEE-81BB-DC9FEAFFA2A9}"/>
              </a:ext>
            </a:extLst>
          </p:cNvPr>
          <p:cNvSpPr txBox="1">
            <a:spLocks/>
          </p:cNvSpPr>
          <p:nvPr/>
        </p:nvSpPr>
        <p:spPr>
          <a:xfrm>
            <a:off x="417096" y="2240281"/>
            <a:ext cx="3488393" cy="12344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Conduct research directly applied to sustainable engineering</a:t>
            </a:r>
          </a:p>
          <a:p>
            <a:endParaRPr lang="en-US" dirty="0"/>
          </a:p>
        </p:txBody>
      </p:sp>
    </p:spTree>
    <p:extLst>
      <p:ext uri="{BB962C8B-B14F-4D97-AF65-F5344CB8AC3E}">
        <p14:creationId xmlns:p14="http://schemas.microsoft.com/office/powerpoint/2010/main" val="5602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1F715-B8FE-3417-8705-6310F1D18A0F}"/>
              </a:ext>
            </a:extLst>
          </p:cNvPr>
          <p:cNvSpPr>
            <a:spLocks noGrp="1"/>
          </p:cNvSpPr>
          <p:nvPr>
            <p:ph type="sldNum" sz="quarter" idx="12"/>
          </p:nvPr>
        </p:nvSpPr>
        <p:spPr/>
        <p:txBody>
          <a:bodyPr/>
          <a:lstStyle/>
          <a:p>
            <a:fld id="{8A758EFE-665F-4341-B5B8-2DAEADA52F6C}" type="slidenum">
              <a:rPr lang="en-US" smtClean="0"/>
              <a:pPr/>
              <a:t>13</a:t>
            </a:fld>
            <a:endParaRPr lang="en-US" dirty="0"/>
          </a:p>
        </p:txBody>
      </p:sp>
      <p:sp>
        <p:nvSpPr>
          <p:cNvPr id="3" name="Title 2">
            <a:extLst>
              <a:ext uri="{FF2B5EF4-FFF2-40B4-BE49-F238E27FC236}">
                <a16:creationId xmlns:a16="http://schemas.microsoft.com/office/drawing/2014/main" id="{620EEF14-9AC1-2136-4FE3-002826D12DA2}"/>
              </a:ext>
            </a:extLst>
          </p:cNvPr>
          <p:cNvSpPr>
            <a:spLocks noGrp="1"/>
          </p:cNvSpPr>
          <p:nvPr>
            <p:ph type="title"/>
          </p:nvPr>
        </p:nvSpPr>
        <p:spPr/>
        <p:txBody>
          <a:bodyPr/>
          <a:lstStyle/>
          <a:p>
            <a:r>
              <a:rPr lang="en-US" dirty="0"/>
              <a:t>Thank you! </a:t>
            </a:r>
          </a:p>
        </p:txBody>
      </p:sp>
      <p:pic>
        <p:nvPicPr>
          <p:cNvPr id="6" name="moving2final" descr="moving2final">
            <a:hlinkClick r:id="" action="ppaction://media"/>
            <a:extLst>
              <a:ext uri="{FF2B5EF4-FFF2-40B4-BE49-F238E27FC236}">
                <a16:creationId xmlns:a16="http://schemas.microsoft.com/office/drawing/2014/main" id="{C75DA4C9-7678-20F4-73E5-E138EC2875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6793" r="4985" b="22809"/>
          <a:stretch/>
        </p:blipFill>
        <p:spPr>
          <a:xfrm>
            <a:off x="5216442" y="3382713"/>
            <a:ext cx="3703833" cy="1714500"/>
          </a:xfrm>
          <a:prstGeom prst="rect">
            <a:avLst/>
          </a:prstGeom>
        </p:spPr>
      </p:pic>
      <p:pic>
        <p:nvPicPr>
          <p:cNvPr id="7" name="uflucDNS" descr="uflucDNS">
            <a:hlinkClick r:id="" action="ppaction://media"/>
            <a:extLst>
              <a:ext uri="{FF2B5EF4-FFF2-40B4-BE49-F238E27FC236}">
                <a16:creationId xmlns:a16="http://schemas.microsoft.com/office/drawing/2014/main" id="{4A634D3A-5065-2935-91F4-1A30B3CA0F8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5275" t="20196" r="5275" b="19282"/>
          <a:stretch/>
        </p:blipFill>
        <p:spPr>
          <a:xfrm>
            <a:off x="3266277" y="1222862"/>
            <a:ext cx="3900331" cy="1714500"/>
          </a:xfrm>
          <a:prstGeom prst="rect">
            <a:avLst/>
          </a:prstGeom>
        </p:spPr>
      </p:pic>
      <p:pic>
        <p:nvPicPr>
          <p:cNvPr id="8" name="FFF" descr="FFF">
            <a:hlinkClick r:id="" action="ppaction://media"/>
            <a:extLst>
              <a:ext uri="{FF2B5EF4-FFF2-40B4-BE49-F238E27FC236}">
                <a16:creationId xmlns:a16="http://schemas.microsoft.com/office/drawing/2014/main" id="{7643B062-AF65-2739-0421-4BB25E37F9A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0"/>
          <a:srcRect l="29788" t="3594" r="27581" b="19426"/>
          <a:stretch/>
        </p:blipFill>
        <p:spPr>
          <a:xfrm>
            <a:off x="485515" y="1760072"/>
            <a:ext cx="2318110" cy="2354580"/>
          </a:xfrm>
          <a:prstGeom prst="rect">
            <a:avLst/>
          </a:prstGeom>
        </p:spPr>
      </p:pic>
      <p:sp>
        <p:nvSpPr>
          <p:cNvPr id="9" name="Rectangle 8">
            <a:extLst>
              <a:ext uri="{FF2B5EF4-FFF2-40B4-BE49-F238E27FC236}">
                <a16:creationId xmlns:a16="http://schemas.microsoft.com/office/drawing/2014/main" id="{049AC8F5-AAC6-456E-8EE5-7DA91D9CE531}"/>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63000F2-BFB1-FA73-7AD9-7F968686850D}"/>
              </a:ext>
            </a:extLst>
          </p:cNvPr>
          <p:cNvSpPr txBox="1"/>
          <p:nvPr/>
        </p:nvSpPr>
        <p:spPr>
          <a:xfrm>
            <a:off x="84386" y="4239963"/>
            <a:ext cx="3120368" cy="584775"/>
          </a:xfrm>
          <a:prstGeom prst="rect">
            <a:avLst/>
          </a:prstGeom>
          <a:noFill/>
        </p:spPr>
        <p:txBody>
          <a:bodyPr wrap="square" rtlCol="0">
            <a:spAutoFit/>
          </a:bodyPr>
          <a:lstStyle/>
          <a:p>
            <a:r>
              <a:rPr lang="en-US" sz="1600" dirty="0"/>
              <a:t>3D simulation of rotating dynamics of wind turbine</a:t>
            </a:r>
          </a:p>
        </p:txBody>
      </p:sp>
      <p:sp>
        <p:nvSpPr>
          <p:cNvPr id="11" name="TextBox 10">
            <a:extLst>
              <a:ext uri="{FF2B5EF4-FFF2-40B4-BE49-F238E27FC236}">
                <a16:creationId xmlns:a16="http://schemas.microsoft.com/office/drawing/2014/main" id="{8C5A77AE-EDFF-881B-FE14-15A57AC8668C}"/>
              </a:ext>
            </a:extLst>
          </p:cNvPr>
          <p:cNvSpPr txBox="1"/>
          <p:nvPr/>
        </p:nvSpPr>
        <p:spPr>
          <a:xfrm>
            <a:off x="7245532" y="1425946"/>
            <a:ext cx="1833338" cy="923330"/>
          </a:xfrm>
          <a:prstGeom prst="rect">
            <a:avLst/>
          </a:prstGeom>
          <a:noFill/>
        </p:spPr>
        <p:txBody>
          <a:bodyPr wrap="square" rtlCol="0">
            <a:spAutoFit/>
          </a:bodyPr>
          <a:lstStyle/>
          <a:p>
            <a:r>
              <a:rPr lang="en-US" dirty="0"/>
              <a:t>3D turbulent channel flow simulation</a:t>
            </a:r>
          </a:p>
        </p:txBody>
      </p:sp>
      <p:sp>
        <p:nvSpPr>
          <p:cNvPr id="12" name="TextBox 11">
            <a:extLst>
              <a:ext uri="{FF2B5EF4-FFF2-40B4-BE49-F238E27FC236}">
                <a16:creationId xmlns:a16="http://schemas.microsoft.com/office/drawing/2014/main" id="{2ED20F44-54CB-804F-7C8C-EE6C81F1670D}"/>
              </a:ext>
            </a:extLst>
          </p:cNvPr>
          <p:cNvSpPr txBox="1"/>
          <p:nvPr/>
        </p:nvSpPr>
        <p:spPr>
          <a:xfrm>
            <a:off x="3383104" y="3501299"/>
            <a:ext cx="1833338" cy="1477328"/>
          </a:xfrm>
          <a:prstGeom prst="rect">
            <a:avLst/>
          </a:prstGeom>
          <a:noFill/>
        </p:spPr>
        <p:txBody>
          <a:bodyPr wrap="square" rtlCol="0">
            <a:spAutoFit/>
          </a:bodyPr>
          <a:lstStyle/>
          <a:p>
            <a:r>
              <a:rPr lang="en-US" dirty="0"/>
              <a:t>Reduced-order modeling of transversely oscillating cylinder</a:t>
            </a:r>
          </a:p>
        </p:txBody>
      </p:sp>
    </p:spTree>
    <p:extLst>
      <p:ext uri="{BB962C8B-B14F-4D97-AF65-F5344CB8AC3E}">
        <p14:creationId xmlns:p14="http://schemas.microsoft.com/office/powerpoint/2010/main" val="420765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video>
              <p:cMediaNode vol="80000">
                <p:cTn id="27" fill="hold" display="0">
                  <p:stCondLst>
                    <p:cond delay="indefinite"/>
                  </p:stCondLst>
                </p:cTn>
                <p:tgtEl>
                  <p:spTgt spid="8"/>
                </p:tgtEl>
              </p:cMediaNode>
            </p:vide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1AEA37-1891-7745-8989-749646512FF1}"/>
              </a:ext>
            </a:extLst>
          </p:cNvPr>
          <p:cNvSpPr>
            <a:spLocks noGrp="1"/>
          </p:cNvSpPr>
          <p:nvPr>
            <p:ph type="sldNum" sz="quarter" idx="12"/>
          </p:nvPr>
        </p:nvSpPr>
        <p:spPr/>
        <p:txBody>
          <a:bodyPr/>
          <a:lstStyle/>
          <a:p>
            <a:fld id="{8A758EFE-665F-4341-B5B8-2DAEADA52F6C}" type="slidenum">
              <a:rPr lang="en-US" smtClean="0"/>
              <a:pPr/>
              <a:t>14</a:t>
            </a:fld>
            <a:endParaRPr lang="en-US" dirty="0"/>
          </a:p>
        </p:txBody>
      </p:sp>
      <p:sp>
        <p:nvSpPr>
          <p:cNvPr id="3" name="Title 2">
            <a:extLst>
              <a:ext uri="{FF2B5EF4-FFF2-40B4-BE49-F238E27FC236}">
                <a16:creationId xmlns:a16="http://schemas.microsoft.com/office/drawing/2014/main" id="{832AEC32-FF12-294D-8373-19D12C5E5E8D}"/>
              </a:ext>
            </a:extLst>
          </p:cNvPr>
          <p:cNvSpPr>
            <a:spLocks noGrp="1"/>
          </p:cNvSpPr>
          <p:nvPr>
            <p:ph type="title"/>
          </p:nvPr>
        </p:nvSpPr>
        <p:spPr/>
        <p:txBody>
          <a:bodyPr/>
          <a:lstStyle/>
          <a:p>
            <a:r>
              <a:rPr lang="en-US" dirty="0"/>
              <a:t>Compact form of the problem</a:t>
            </a:r>
          </a:p>
        </p:txBody>
      </p:sp>
      <p:pic>
        <p:nvPicPr>
          <p:cNvPr id="6" name="Content Placeholder 5" descr="Diagram&#10;&#10;Description automatically generated">
            <a:extLst>
              <a:ext uri="{FF2B5EF4-FFF2-40B4-BE49-F238E27FC236}">
                <a16:creationId xmlns:a16="http://schemas.microsoft.com/office/drawing/2014/main" id="{95ECFF53-626F-3944-AEA9-8525CFE75F51}"/>
              </a:ext>
            </a:extLst>
          </p:cNvPr>
          <p:cNvPicPr>
            <a:picLocks noGrp="1" noChangeAspect="1"/>
          </p:cNvPicPr>
          <p:nvPr>
            <p:ph idx="1"/>
          </p:nvPr>
        </p:nvPicPr>
        <p:blipFill rotWithShape="1">
          <a:blip r:embed="rId2"/>
          <a:srcRect r="7661"/>
          <a:stretch/>
        </p:blipFill>
        <p:spPr>
          <a:xfrm>
            <a:off x="0" y="972494"/>
            <a:ext cx="5582059" cy="1117600"/>
          </a:xfrm>
        </p:spPr>
      </p:pic>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366D5E6E-C486-9144-B314-B7D0219D1BDD}"/>
                  </a:ext>
                </a:extLst>
              </p:cNvPr>
              <p:cNvSpPr txBox="1">
                <a:spLocks/>
              </p:cNvSpPr>
              <p:nvPr/>
            </p:nvSpPr>
            <p:spPr>
              <a:xfrm>
                <a:off x="5435600" y="1120099"/>
                <a:ext cx="3505200" cy="10077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𝐿</m:t>
                          </m:r>
                        </m:e>
                        <m:sub>
                          <m:r>
                            <a:rPr lang="en-US" sz="1200" b="0" i="1" smtClean="0">
                              <a:latin typeface="Cambria Math" panose="02040503050406030204" pitchFamily="18" charset="0"/>
                            </a:rPr>
                            <m:t>𝑜𝑠</m:t>
                          </m:r>
                        </m:sub>
                      </m:sSub>
                      <m:r>
                        <a:rPr lang="en-US" sz="1200" b="0" i="1" smtClean="0">
                          <a:latin typeface="Cambria Math" panose="02040503050406030204" pitchFamily="18" charset="0"/>
                        </a:rPr>
                        <m:t>=</m:t>
                      </m:r>
                      <m:r>
                        <a:rPr lang="en-US" sz="1200" b="0" i="1" smtClean="0">
                          <a:latin typeface="Cambria Math" panose="02040503050406030204" pitchFamily="18" charset="0"/>
                        </a:rPr>
                        <m:t>𝑖</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𝑥</m:t>
                          </m:r>
                        </m:sub>
                      </m:sSub>
                      <m:r>
                        <a:rPr lang="en-US" sz="1200" b="0" i="1" smtClean="0">
                          <a:latin typeface="Cambria Math" panose="02040503050406030204" pitchFamily="18" charset="0"/>
                        </a:rPr>
                        <m:t>𝑈</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𝑘</m:t>
                              </m:r>
                            </m:e>
                            <m:sup>
                              <m:r>
                                <a:rPr lang="en-US" sz="1200" i="1">
                                  <a:latin typeface="Cambria Math" panose="02040503050406030204" pitchFamily="18" charset="0"/>
                                </a:rPr>
                                <m:t>2</m:t>
                              </m:r>
                            </m:sup>
                          </m:sSup>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𝐷</m:t>
                              </m:r>
                            </m:e>
                            <m:sup>
                              <m:r>
                                <a:rPr lang="en-US" sz="1200" i="1">
                                  <a:latin typeface="Cambria Math" panose="02040503050406030204" pitchFamily="18" charset="0"/>
                                </a:rPr>
                                <m:t>2</m:t>
                              </m:r>
                            </m:sup>
                          </m:sSup>
                        </m:e>
                      </m:d>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𝑖</m:t>
                          </m:r>
                          <m:sSub>
                            <m:sSubPr>
                              <m:ctrlPr>
                                <a:rPr lang="en-US" sz="1200" i="1">
                                  <a:latin typeface="Cambria Math" panose="02040503050406030204" pitchFamily="18" charset="0"/>
                                </a:rPr>
                              </m:ctrlPr>
                            </m:sSubPr>
                            <m:e>
                              <m:r>
                                <a:rPr lang="en-US" sz="1200" i="1">
                                  <a:latin typeface="Cambria Math" panose="02040503050406030204" pitchFamily="18" charset="0"/>
                                </a:rPr>
                                <m:t>𝑘</m:t>
                              </m:r>
                            </m:e>
                            <m:sub>
                              <m:r>
                                <a:rPr lang="en-US" sz="1200" i="1">
                                  <a:latin typeface="Cambria Math" panose="02040503050406030204" pitchFamily="18" charset="0"/>
                                </a:rPr>
                                <m:t>𝑥</m:t>
                              </m:r>
                            </m:sub>
                          </m:sSub>
                          <m:r>
                            <a:rPr lang="en-US" sz="1200" i="1">
                              <a:latin typeface="Cambria Math" panose="02040503050406030204" pitchFamily="18" charset="0"/>
                            </a:rPr>
                            <m:t>𝑈</m:t>
                          </m:r>
                        </m:e>
                        <m:sup>
                          <m:r>
                            <a:rPr lang="en-US" sz="1200" i="1">
                              <a:latin typeface="Cambria Math" panose="02040503050406030204" pitchFamily="18" charset="0"/>
                            </a:rPr>
                            <m:t>′′</m:t>
                          </m:r>
                        </m:sup>
                      </m:sSup>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𝑅𝑒</m:t>
                          </m:r>
                        </m:den>
                      </m:f>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𝑘</m:t>
                                  </m:r>
                                </m:e>
                                <m:sup>
                                  <m:r>
                                    <a:rPr lang="en-US" sz="1200" i="1">
                                      <a:latin typeface="Cambria Math" panose="02040503050406030204" pitchFamily="18" charset="0"/>
                                    </a:rPr>
                                    <m:t>2</m:t>
                                  </m:r>
                                </m:sup>
                              </m:sSup>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𝐷</m:t>
                                  </m:r>
                                </m:e>
                                <m:sup>
                                  <m:r>
                                    <a:rPr lang="en-US" sz="1200" i="1">
                                      <a:latin typeface="Cambria Math" panose="02040503050406030204" pitchFamily="18" charset="0"/>
                                    </a:rPr>
                                    <m:t>2</m:t>
                                  </m:r>
                                </m:sup>
                              </m:sSup>
                            </m:e>
                          </m:d>
                        </m:e>
                        <m:sup>
                          <m:r>
                            <a:rPr lang="en-US" sz="1200" i="1">
                              <a:latin typeface="Cambria Math" panose="02040503050406030204" pitchFamily="18" charset="0"/>
                            </a:rPr>
                            <m:t>2</m:t>
                          </m:r>
                        </m:sup>
                      </m:sSup>
                    </m:oMath>
                  </m:oMathPara>
                </a14:m>
                <a:endParaRPr lang="en-US" sz="1200" dirty="0"/>
              </a:p>
              <a:p>
                <a:pPr marL="0" indent="0">
                  <a:buNone/>
                </a:pPr>
                <a14:m>
                  <m:oMathPara xmlns:m="http://schemas.openxmlformats.org/officeDocument/2006/math">
                    <m:oMathParaPr>
                      <m:jc m:val="left"/>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𝐿</m:t>
                          </m:r>
                        </m:e>
                        <m:sub>
                          <m:r>
                            <a:rPr lang="en-US" sz="1200" b="0" i="1" smtClean="0">
                              <a:latin typeface="Cambria Math" panose="02040503050406030204" pitchFamily="18" charset="0"/>
                            </a:rPr>
                            <m:t>𝑆𝑄</m:t>
                          </m:r>
                        </m:sub>
                      </m:sSub>
                      <m:r>
                        <a:rPr lang="en-US" sz="1200" b="0" i="1" smtClean="0">
                          <a:latin typeface="Cambria Math" panose="02040503050406030204" pitchFamily="18" charset="0"/>
                        </a:rPr>
                        <m:t>=</m:t>
                      </m:r>
                      <m:r>
                        <a:rPr lang="en-US" sz="1200" b="0" i="1" smtClean="0">
                          <a:latin typeface="Cambria Math" panose="02040503050406030204" pitchFamily="18" charset="0"/>
                        </a:rPr>
                        <m:t>𝑖</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𝑥</m:t>
                          </m:r>
                        </m:sub>
                      </m:sSub>
                      <m:r>
                        <a:rPr lang="en-US" sz="1200" b="0" i="1" smtClean="0">
                          <a:latin typeface="Cambria Math" panose="02040503050406030204" pitchFamily="18" charset="0"/>
                        </a:rPr>
                        <m:t>𝑈</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𝑅𝑒</m:t>
                          </m:r>
                        </m:den>
                      </m:f>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𝑘</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𝐷</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oMath>
                  </m:oMathPara>
                </a14:m>
                <a:endParaRPr lang="en-US" sz="1200" dirty="0"/>
              </a:p>
            </p:txBody>
          </p:sp>
        </mc:Choice>
        <mc:Fallback xmlns="">
          <p:sp>
            <p:nvSpPr>
              <p:cNvPr id="8" name="Content Placeholder 3">
                <a:extLst>
                  <a:ext uri="{FF2B5EF4-FFF2-40B4-BE49-F238E27FC236}">
                    <a16:creationId xmlns:a16="http://schemas.microsoft.com/office/drawing/2014/main" id="{366D5E6E-C486-9144-B314-B7D0219D1BDD}"/>
                  </a:ext>
                </a:extLst>
              </p:cNvPr>
              <p:cNvSpPr txBox="1">
                <a:spLocks noRot="1" noChangeAspect="1" noMove="1" noResize="1" noEditPoints="1" noAdjustHandles="1" noChangeArrowheads="1" noChangeShapeType="1" noTextEdit="1"/>
              </p:cNvSpPr>
              <p:nvPr/>
            </p:nvSpPr>
            <p:spPr>
              <a:xfrm>
                <a:off x="5435600" y="1120099"/>
                <a:ext cx="3505200" cy="1007769"/>
              </a:xfrm>
              <a:prstGeom prst="rect">
                <a:avLst/>
              </a:prstGeom>
              <a:blipFill>
                <a:blip r:embed="rId3"/>
                <a:stretch>
                  <a:fillRect/>
                </a:stretch>
              </a:blipFill>
            </p:spPr>
            <p:txBody>
              <a:bodyPr/>
              <a:lstStyle/>
              <a:p>
                <a:r>
                  <a:rPr lang="en-US">
                    <a:noFill/>
                  </a:rPr>
                  <a:t> </a:t>
                </a:r>
              </a:p>
            </p:txBody>
          </p:sp>
        </mc:Fallback>
      </mc:AlternateContent>
      <p:sp>
        <p:nvSpPr>
          <p:cNvPr id="11" name="Down Arrow 10">
            <a:extLst>
              <a:ext uri="{FF2B5EF4-FFF2-40B4-BE49-F238E27FC236}">
                <a16:creationId xmlns:a16="http://schemas.microsoft.com/office/drawing/2014/main" id="{1331B6A4-6BBB-0245-95B7-FF30E036CB6A}"/>
              </a:ext>
            </a:extLst>
          </p:cNvPr>
          <p:cNvSpPr/>
          <p:nvPr/>
        </p:nvSpPr>
        <p:spPr>
          <a:xfrm>
            <a:off x="2484120" y="1982284"/>
            <a:ext cx="289560" cy="730436"/>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CBE8CE9-2BB3-8049-B5A2-6169B84AD9E3}"/>
                  </a:ext>
                </a:extLst>
              </p:cNvPr>
              <p:cNvSpPr/>
              <p:nvPr/>
            </p:nvSpPr>
            <p:spPr>
              <a:xfrm>
                <a:off x="1498975" y="2809824"/>
                <a:ext cx="2259849" cy="384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50000"/>
                            </a:schemeClr>
                          </a:solidFill>
                          <a:latin typeface="Cambria Math" panose="02040503050406030204" pitchFamily="18" charset="0"/>
                        </a:rPr>
                        <m:t>−</m:t>
                      </m:r>
                      <m:r>
                        <a:rPr lang="en-US" i="1" smtClean="0">
                          <a:solidFill>
                            <a:schemeClr val="accent6">
                              <a:lumMod val="50000"/>
                            </a:schemeClr>
                          </a:solidFill>
                          <a:latin typeface="Cambria Math" panose="02040503050406030204" pitchFamily="18" charset="0"/>
                        </a:rPr>
                        <m:t>𝑖</m:t>
                      </m:r>
                      <m:r>
                        <m:rPr>
                          <m:sty m:val="p"/>
                        </m:rPr>
                        <a:rPr lang="en-US">
                          <a:solidFill>
                            <a:schemeClr val="accent6">
                              <a:lumMod val="50000"/>
                            </a:schemeClr>
                          </a:solidFill>
                          <a:latin typeface="Cambria Math" panose="02040503050406030204" pitchFamily="18" charset="0"/>
                        </a:rPr>
                        <m:t>ω</m:t>
                      </m:r>
                      <m:r>
                        <a:rPr lang="en-US" i="1">
                          <a:solidFill>
                            <a:schemeClr val="accent6">
                              <a:lumMod val="50000"/>
                            </a:schemeClr>
                          </a:solidFill>
                          <a:latin typeface="Cambria Math" panose="02040503050406030204" pitchFamily="18" charset="0"/>
                        </a:rPr>
                        <m:t>𝑀</m:t>
                      </m:r>
                      <m:acc>
                        <m:accPr>
                          <m:chr m:val="̂"/>
                          <m:ctrlPr>
                            <a:rPr lang="en-US" i="1">
                              <a:solidFill>
                                <a:schemeClr val="accent6">
                                  <a:lumMod val="50000"/>
                                </a:schemeClr>
                              </a:solidFill>
                              <a:latin typeface="Cambria Math" panose="02040503050406030204" pitchFamily="18" charset="0"/>
                            </a:rPr>
                          </m:ctrlPr>
                        </m:accPr>
                        <m:e>
                          <m:r>
                            <m:rPr>
                              <m:sty m:val="p"/>
                            </m:rPr>
                            <a:rPr lang="en-US">
                              <a:solidFill>
                                <a:schemeClr val="accent6">
                                  <a:lumMod val="50000"/>
                                </a:schemeClr>
                              </a:solidFill>
                              <a:latin typeface="Cambria Math" panose="02040503050406030204" pitchFamily="18" charset="0"/>
                            </a:rPr>
                            <m:t>ϕ</m:t>
                          </m:r>
                        </m:e>
                      </m:acc>
                      <m:r>
                        <a:rPr lang="en-US" i="1">
                          <a:solidFill>
                            <a:schemeClr val="accent6">
                              <a:lumMod val="50000"/>
                            </a:schemeClr>
                          </a:solidFill>
                          <a:latin typeface="Cambria Math" panose="02040503050406030204" pitchFamily="18" charset="0"/>
                        </a:rPr>
                        <m:t>+</m:t>
                      </m:r>
                      <m:r>
                        <a:rPr lang="en-US" i="1">
                          <a:solidFill>
                            <a:schemeClr val="accent6">
                              <a:lumMod val="50000"/>
                            </a:schemeClr>
                          </a:solidFill>
                          <a:latin typeface="Cambria Math" panose="02040503050406030204" pitchFamily="18" charset="0"/>
                        </a:rPr>
                        <m:t>𝐿</m:t>
                      </m:r>
                      <m:acc>
                        <m:accPr>
                          <m:chr m:val="̂"/>
                          <m:ctrlPr>
                            <a:rPr lang="en-US" i="1">
                              <a:solidFill>
                                <a:schemeClr val="accent6">
                                  <a:lumMod val="50000"/>
                                </a:schemeClr>
                              </a:solidFill>
                              <a:latin typeface="Cambria Math" panose="02040503050406030204" pitchFamily="18" charset="0"/>
                            </a:rPr>
                          </m:ctrlPr>
                        </m:accPr>
                        <m:e>
                          <m:r>
                            <m:rPr>
                              <m:sty m:val="p"/>
                            </m:rPr>
                            <a:rPr lang="en-US">
                              <a:solidFill>
                                <a:schemeClr val="accent6">
                                  <a:lumMod val="50000"/>
                                </a:schemeClr>
                              </a:solidFill>
                              <a:latin typeface="Cambria Math" panose="02040503050406030204" pitchFamily="18" charset="0"/>
                            </a:rPr>
                            <m:t>ϕ</m:t>
                          </m:r>
                        </m:e>
                      </m:acc>
                      <m:r>
                        <a:rPr lang="en-US" i="1">
                          <a:solidFill>
                            <a:schemeClr val="accent6">
                              <a:lumMod val="50000"/>
                            </a:schemeClr>
                          </a:solidFill>
                          <a:latin typeface="Cambria Math" panose="02040503050406030204" pitchFamily="18" charset="0"/>
                        </a:rPr>
                        <m:t>=</m:t>
                      </m:r>
                      <m:r>
                        <a:rPr lang="en-US" i="1">
                          <a:solidFill>
                            <a:schemeClr val="accent6">
                              <a:lumMod val="50000"/>
                            </a:schemeClr>
                          </a:solidFill>
                          <a:latin typeface="Cambria Math" panose="02040503050406030204" pitchFamily="18" charset="0"/>
                        </a:rPr>
                        <m:t>𝐵</m:t>
                      </m:r>
                      <m:acc>
                        <m:accPr>
                          <m:chr m:val="̂"/>
                          <m:ctrlPr>
                            <a:rPr lang="en-US" i="1">
                              <a:solidFill>
                                <a:schemeClr val="accent6">
                                  <a:lumMod val="50000"/>
                                </a:schemeClr>
                              </a:solidFill>
                              <a:latin typeface="Cambria Math" panose="02040503050406030204" pitchFamily="18" charset="0"/>
                            </a:rPr>
                          </m:ctrlPr>
                        </m:accPr>
                        <m:e>
                          <m:r>
                            <a:rPr lang="en-US" i="1">
                              <a:solidFill>
                                <a:schemeClr val="accent6">
                                  <a:lumMod val="50000"/>
                                </a:schemeClr>
                              </a:solidFill>
                              <a:latin typeface="Cambria Math" panose="02040503050406030204" pitchFamily="18" charset="0"/>
                            </a:rPr>
                            <m:t>𝑓</m:t>
                          </m:r>
                        </m:e>
                      </m:acc>
                      <m:r>
                        <m:rPr>
                          <m:nor/>
                        </m:rPr>
                        <a:rPr lang="en-US" dirty="0">
                          <a:solidFill>
                            <a:schemeClr val="accent6">
                              <a:lumMod val="50000"/>
                            </a:schemeClr>
                          </a:solidFill>
                        </a:rPr>
                        <m:t> </m:t>
                      </m:r>
                    </m:oMath>
                  </m:oMathPara>
                </a14:m>
                <a:endParaRPr lang="en-US"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CCBE8CE9-2BB3-8049-B5A2-6169B84AD9E3}"/>
                  </a:ext>
                </a:extLst>
              </p:cNvPr>
              <p:cNvSpPr>
                <a:spLocks noRot="1" noChangeAspect="1" noMove="1" noResize="1" noEditPoints="1" noAdjustHandles="1" noChangeArrowheads="1" noChangeShapeType="1" noTextEdit="1"/>
              </p:cNvSpPr>
              <p:nvPr/>
            </p:nvSpPr>
            <p:spPr>
              <a:xfrm>
                <a:off x="1498975" y="2809824"/>
                <a:ext cx="2259849" cy="384914"/>
              </a:xfrm>
              <a:prstGeom prst="rect">
                <a:avLst/>
              </a:prstGeom>
              <a:blipFill>
                <a:blip r:embed="rId4"/>
                <a:stretch>
                  <a:fillRect t="-3226"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3B431E1-019D-8C4F-A7B3-CC8D2ED2B4B8}"/>
                  </a:ext>
                </a:extLst>
              </p:cNvPr>
              <p:cNvSpPr/>
              <p:nvPr/>
            </p:nvSpPr>
            <p:spPr>
              <a:xfrm>
                <a:off x="1126008" y="3179305"/>
                <a:ext cx="2929585" cy="2195024"/>
              </a:xfrm>
              <a:prstGeom prst="rect">
                <a:avLst/>
              </a:prstGeom>
            </p:spPr>
            <p:txBody>
              <a:bodyPr wrap="non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00" i="1" smtClean="0">
                          <a:solidFill>
                            <a:schemeClr val="accent6">
                              <a:lumMod val="50000"/>
                            </a:schemeClr>
                          </a:solidFill>
                          <a:latin typeface="Cambria Math" panose="02040503050406030204" pitchFamily="18" charset="0"/>
                        </a:rPr>
                        <m:t>−</m:t>
                      </m:r>
                      <m:r>
                        <a:rPr lang="en-US" sz="1600" i="1" smtClean="0">
                          <a:solidFill>
                            <a:schemeClr val="accent6">
                              <a:lumMod val="50000"/>
                            </a:schemeClr>
                          </a:solidFill>
                          <a:latin typeface="Cambria Math" panose="02040503050406030204" pitchFamily="18" charset="0"/>
                        </a:rPr>
                        <m:t>𝑖</m:t>
                      </m:r>
                      <m:r>
                        <m:rPr>
                          <m:sty m:val="p"/>
                        </m:rPr>
                        <a:rPr lang="en-US" sz="1600">
                          <a:solidFill>
                            <a:schemeClr val="accent6">
                              <a:lumMod val="50000"/>
                            </a:schemeClr>
                          </a:solidFill>
                          <a:latin typeface="Cambria Math" panose="02040503050406030204" pitchFamily="18" charset="0"/>
                        </a:rPr>
                        <m:t>ω</m:t>
                      </m:r>
                      <m:acc>
                        <m:accPr>
                          <m:chr m:val="̂"/>
                          <m:ctrlPr>
                            <a:rPr lang="en-US" sz="1600" i="1">
                              <a:solidFill>
                                <a:schemeClr val="accent6">
                                  <a:lumMod val="50000"/>
                                </a:schemeClr>
                              </a:solidFill>
                              <a:latin typeface="Cambria Math" panose="02040503050406030204" pitchFamily="18" charset="0"/>
                            </a:rPr>
                          </m:ctrlPr>
                        </m:accPr>
                        <m:e>
                          <m:r>
                            <m:rPr>
                              <m:sty m:val="p"/>
                            </m:rPr>
                            <a:rPr lang="en-US" sz="1600">
                              <a:solidFill>
                                <a:schemeClr val="accent6">
                                  <a:lumMod val="50000"/>
                                </a:schemeClr>
                              </a:solidFill>
                              <a:latin typeface="Cambria Math" panose="02040503050406030204" pitchFamily="18" charset="0"/>
                            </a:rPr>
                            <m:t>ϕ</m:t>
                          </m:r>
                        </m:e>
                      </m:acc>
                      <m:r>
                        <a:rPr lang="en-US" sz="1600" i="1">
                          <a:solidFill>
                            <a:schemeClr val="accent6">
                              <a:lumMod val="50000"/>
                            </a:schemeClr>
                          </a:solidFill>
                          <a:latin typeface="Cambria Math" panose="02040503050406030204" pitchFamily="18" charset="0"/>
                        </a:rPr>
                        <m:t>+</m:t>
                      </m:r>
                      <m:sSup>
                        <m:sSupPr>
                          <m:ctrlPr>
                            <a:rPr lang="en-US" sz="1600" b="0" i="1" smtClean="0">
                              <a:solidFill>
                                <a:schemeClr val="accent6">
                                  <a:lumMod val="50000"/>
                                </a:schemeClr>
                              </a:solidFill>
                              <a:latin typeface="Cambria Math" panose="02040503050406030204" pitchFamily="18" charset="0"/>
                            </a:rPr>
                          </m:ctrlPr>
                        </m:sSupPr>
                        <m:e>
                          <m:r>
                            <a:rPr lang="en-US" sz="1600" i="1">
                              <a:solidFill>
                                <a:schemeClr val="accent6">
                                  <a:lumMod val="50000"/>
                                </a:schemeClr>
                              </a:solidFill>
                              <a:latin typeface="Cambria Math" panose="02040503050406030204" pitchFamily="18" charset="0"/>
                            </a:rPr>
                            <m:t>𝑀</m:t>
                          </m:r>
                        </m:e>
                        <m:sup>
                          <m:r>
                            <a:rPr lang="en-US" sz="1600" b="0" i="1" smtClean="0">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𝐿</m:t>
                      </m:r>
                      <m:acc>
                        <m:accPr>
                          <m:chr m:val="̂"/>
                          <m:ctrlPr>
                            <a:rPr lang="en-US" sz="1600" i="1">
                              <a:solidFill>
                                <a:schemeClr val="accent6">
                                  <a:lumMod val="50000"/>
                                </a:schemeClr>
                              </a:solidFill>
                              <a:latin typeface="Cambria Math" panose="02040503050406030204" pitchFamily="18" charset="0"/>
                            </a:rPr>
                          </m:ctrlPr>
                        </m:accPr>
                        <m:e>
                          <m:r>
                            <m:rPr>
                              <m:sty m:val="p"/>
                            </m:rPr>
                            <a:rPr lang="en-US" sz="1600">
                              <a:solidFill>
                                <a:schemeClr val="accent6">
                                  <a:lumMod val="50000"/>
                                </a:schemeClr>
                              </a:solidFill>
                              <a:latin typeface="Cambria Math" panose="02040503050406030204" pitchFamily="18" charset="0"/>
                            </a:rPr>
                            <m:t>ϕ</m:t>
                          </m:r>
                        </m:e>
                      </m:acc>
                      <m:r>
                        <a:rPr lang="en-US" sz="1600" i="1">
                          <a:solidFill>
                            <a:schemeClr val="accent6">
                              <a:lumMod val="50000"/>
                            </a:schemeClr>
                          </a:solidFill>
                          <a:latin typeface="Cambria Math" panose="02040503050406030204" pitchFamily="18" charset="0"/>
                        </a:rPr>
                        <m:t>=</m:t>
                      </m:r>
                      <m:sSup>
                        <m:sSupPr>
                          <m:ctrlPr>
                            <a:rPr lang="en-US" sz="1600" b="0" i="1" smtClean="0">
                              <a:solidFill>
                                <a:schemeClr val="accent6">
                                  <a:lumMod val="50000"/>
                                </a:schemeClr>
                              </a:solidFill>
                              <a:latin typeface="Cambria Math" panose="02040503050406030204" pitchFamily="18" charset="0"/>
                            </a:rPr>
                          </m:ctrlPr>
                        </m:sSupPr>
                        <m:e>
                          <m:r>
                            <a:rPr lang="en-US" sz="1600" b="0" i="1" smtClean="0">
                              <a:solidFill>
                                <a:schemeClr val="accent6">
                                  <a:lumMod val="50000"/>
                                </a:schemeClr>
                              </a:solidFill>
                              <a:latin typeface="Cambria Math" panose="02040503050406030204" pitchFamily="18" charset="0"/>
                            </a:rPr>
                            <m:t>𝑀</m:t>
                          </m:r>
                        </m:e>
                        <m:sup>
                          <m:r>
                            <a:rPr lang="en-US" sz="1600" b="0" i="1" smtClean="0">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𝐵</m:t>
                      </m:r>
                      <m:acc>
                        <m:accPr>
                          <m:chr m:val="̂"/>
                          <m:ctrlPr>
                            <a:rPr lang="en-US" sz="1600" i="1">
                              <a:solidFill>
                                <a:schemeClr val="accent6">
                                  <a:lumMod val="50000"/>
                                </a:schemeClr>
                              </a:solidFill>
                              <a:latin typeface="Cambria Math" panose="02040503050406030204" pitchFamily="18" charset="0"/>
                            </a:rPr>
                          </m:ctrlPr>
                        </m:accPr>
                        <m:e>
                          <m:r>
                            <a:rPr lang="en-US" sz="1600" i="1">
                              <a:solidFill>
                                <a:schemeClr val="accent6">
                                  <a:lumMod val="50000"/>
                                </a:schemeClr>
                              </a:solidFill>
                              <a:latin typeface="Cambria Math" panose="02040503050406030204" pitchFamily="18" charset="0"/>
                            </a:rPr>
                            <m:t>𝑓</m:t>
                          </m:r>
                        </m:e>
                      </m:acc>
                    </m:oMath>
                  </m:oMathPara>
                </a14:m>
                <a:endParaRPr lang="en-US" sz="1600" i="1" dirty="0">
                  <a:solidFill>
                    <a:schemeClr val="accent6">
                      <a:lumMod val="50000"/>
                    </a:schemeClr>
                  </a:solidFill>
                  <a:latin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sz="1600" i="1">
                          <a:solidFill>
                            <a:schemeClr val="accent6">
                              <a:lumMod val="50000"/>
                            </a:schemeClr>
                          </a:solidFill>
                          <a:latin typeface="Cambria Math" panose="02040503050406030204" pitchFamily="18" charset="0"/>
                        </a:rPr>
                        <m:t>(−</m:t>
                      </m:r>
                      <m:r>
                        <a:rPr lang="en-US" sz="1600" i="1">
                          <a:solidFill>
                            <a:schemeClr val="accent6">
                              <a:lumMod val="50000"/>
                            </a:schemeClr>
                          </a:solidFill>
                          <a:latin typeface="Cambria Math" panose="02040503050406030204" pitchFamily="18" charset="0"/>
                        </a:rPr>
                        <m:t>𝑖</m:t>
                      </m:r>
                      <m:r>
                        <m:rPr>
                          <m:sty m:val="p"/>
                        </m:rPr>
                        <a:rPr lang="en-US" sz="1600">
                          <a:solidFill>
                            <a:schemeClr val="accent6">
                              <a:lumMod val="50000"/>
                            </a:schemeClr>
                          </a:solidFill>
                          <a:latin typeface="Cambria Math" panose="02040503050406030204" pitchFamily="18" charset="0"/>
                        </a:rPr>
                        <m:t>ω</m:t>
                      </m:r>
                      <m:r>
                        <a:rPr lang="en-US" sz="1600" i="1">
                          <a:solidFill>
                            <a:schemeClr val="accent6">
                              <a:lumMod val="50000"/>
                            </a:schemeClr>
                          </a:solidFill>
                          <a:latin typeface="Cambria Math" panose="02040503050406030204" pitchFamily="18" charset="0"/>
                        </a:rPr>
                        <m:t>𝐼</m:t>
                      </m:r>
                      <m:r>
                        <a:rPr lang="en-US" sz="1600" i="1">
                          <a:solidFill>
                            <a:schemeClr val="accent6">
                              <a:lumMod val="50000"/>
                            </a:schemeClr>
                          </a:solidFill>
                          <a:latin typeface="Cambria Math" panose="02040503050406030204" pitchFamily="18" charset="0"/>
                        </a:rPr>
                        <m:t>+</m:t>
                      </m:r>
                      <m:sSup>
                        <m:sSupPr>
                          <m:ctrlPr>
                            <a:rPr lang="en-US" sz="1600" i="1">
                              <a:solidFill>
                                <a:schemeClr val="accent6">
                                  <a:lumMod val="50000"/>
                                </a:schemeClr>
                              </a:solidFill>
                              <a:latin typeface="Cambria Math" panose="02040503050406030204" pitchFamily="18" charset="0"/>
                            </a:rPr>
                          </m:ctrlPr>
                        </m:sSupPr>
                        <m:e>
                          <m:r>
                            <a:rPr lang="en-US" sz="1600" i="1">
                              <a:solidFill>
                                <a:schemeClr val="accent6">
                                  <a:lumMod val="50000"/>
                                </a:schemeClr>
                              </a:solidFill>
                              <a:latin typeface="Cambria Math" panose="02040503050406030204" pitchFamily="18" charset="0"/>
                            </a:rPr>
                            <m:t>𝑀</m:t>
                          </m:r>
                        </m:e>
                        <m:sup>
                          <m:r>
                            <a:rPr lang="en-US" sz="1600" i="1">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𝐿</m:t>
                      </m:r>
                      <m:r>
                        <a:rPr lang="en-US" sz="1600" i="1">
                          <a:solidFill>
                            <a:schemeClr val="accent6">
                              <a:lumMod val="50000"/>
                            </a:schemeClr>
                          </a:solidFill>
                          <a:latin typeface="Cambria Math" panose="02040503050406030204" pitchFamily="18" charset="0"/>
                        </a:rPr>
                        <m:t>)</m:t>
                      </m:r>
                      <m:acc>
                        <m:accPr>
                          <m:chr m:val="̂"/>
                          <m:ctrlPr>
                            <a:rPr lang="en-US" sz="1600" i="1">
                              <a:solidFill>
                                <a:schemeClr val="accent6">
                                  <a:lumMod val="50000"/>
                                </a:schemeClr>
                              </a:solidFill>
                              <a:latin typeface="Cambria Math" panose="02040503050406030204" pitchFamily="18" charset="0"/>
                            </a:rPr>
                          </m:ctrlPr>
                        </m:accPr>
                        <m:e>
                          <m:r>
                            <m:rPr>
                              <m:sty m:val="p"/>
                            </m:rPr>
                            <a:rPr lang="en-US" sz="1600">
                              <a:solidFill>
                                <a:schemeClr val="accent6">
                                  <a:lumMod val="50000"/>
                                </a:schemeClr>
                              </a:solidFill>
                              <a:latin typeface="Cambria Math" panose="02040503050406030204" pitchFamily="18" charset="0"/>
                            </a:rPr>
                            <m:t>ϕ</m:t>
                          </m:r>
                        </m:e>
                      </m:acc>
                      <m:r>
                        <a:rPr lang="en-US" sz="1600" i="1">
                          <a:solidFill>
                            <a:schemeClr val="accent6">
                              <a:lumMod val="50000"/>
                            </a:schemeClr>
                          </a:solidFill>
                          <a:latin typeface="Cambria Math" panose="02040503050406030204" pitchFamily="18" charset="0"/>
                        </a:rPr>
                        <m:t>=</m:t>
                      </m:r>
                      <m:sSup>
                        <m:sSupPr>
                          <m:ctrlPr>
                            <a:rPr lang="en-US" sz="1600" i="1">
                              <a:solidFill>
                                <a:schemeClr val="accent6">
                                  <a:lumMod val="50000"/>
                                </a:schemeClr>
                              </a:solidFill>
                              <a:latin typeface="Cambria Math" panose="02040503050406030204" pitchFamily="18" charset="0"/>
                            </a:rPr>
                          </m:ctrlPr>
                        </m:sSupPr>
                        <m:e>
                          <m:r>
                            <a:rPr lang="en-US" sz="1600" i="1">
                              <a:solidFill>
                                <a:schemeClr val="accent6">
                                  <a:lumMod val="50000"/>
                                </a:schemeClr>
                              </a:solidFill>
                              <a:latin typeface="Cambria Math" panose="02040503050406030204" pitchFamily="18" charset="0"/>
                            </a:rPr>
                            <m:t>𝑀</m:t>
                          </m:r>
                        </m:e>
                        <m:sup>
                          <m:r>
                            <a:rPr lang="en-US" sz="1600" i="1">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𝐵</m:t>
                      </m:r>
                      <m:acc>
                        <m:accPr>
                          <m:chr m:val="̂"/>
                          <m:ctrlPr>
                            <a:rPr lang="en-US" sz="1600" i="1">
                              <a:solidFill>
                                <a:schemeClr val="accent6">
                                  <a:lumMod val="50000"/>
                                </a:schemeClr>
                              </a:solidFill>
                              <a:latin typeface="Cambria Math" panose="02040503050406030204" pitchFamily="18" charset="0"/>
                            </a:rPr>
                          </m:ctrlPr>
                        </m:accPr>
                        <m:e>
                          <m:r>
                            <a:rPr lang="en-US" sz="1600" i="1">
                              <a:solidFill>
                                <a:schemeClr val="accent6">
                                  <a:lumMod val="50000"/>
                                </a:schemeClr>
                              </a:solidFill>
                              <a:latin typeface="Cambria Math" panose="02040503050406030204" pitchFamily="18" charset="0"/>
                            </a:rPr>
                            <m:t>𝑓</m:t>
                          </m:r>
                        </m:e>
                      </m:acc>
                      <m:r>
                        <m:rPr>
                          <m:nor/>
                        </m:rPr>
                        <a:rPr lang="en-US" sz="1600" dirty="0">
                          <a:solidFill>
                            <a:schemeClr val="accent6">
                              <a:lumMod val="50000"/>
                            </a:schemeClr>
                          </a:solidFill>
                        </a:rPr>
                        <m:t> </m:t>
                      </m:r>
                    </m:oMath>
                  </m:oMathPara>
                </a14:m>
                <a:endParaRPr lang="en-US" sz="1600" dirty="0">
                  <a:solidFill>
                    <a:schemeClr val="accent6">
                      <a:lumMod val="50000"/>
                    </a:schemeClr>
                  </a:solidFill>
                </a:endParaRPr>
              </a:p>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sz="1600" i="1">
                              <a:solidFill>
                                <a:schemeClr val="accent6">
                                  <a:lumMod val="50000"/>
                                </a:schemeClr>
                              </a:solidFill>
                              <a:latin typeface="Cambria Math" panose="02040503050406030204" pitchFamily="18" charset="0"/>
                            </a:rPr>
                          </m:ctrlPr>
                        </m:accPr>
                        <m:e>
                          <m:r>
                            <m:rPr>
                              <m:sty m:val="p"/>
                            </m:rPr>
                            <a:rPr lang="en-US" sz="1600">
                              <a:solidFill>
                                <a:schemeClr val="accent6">
                                  <a:lumMod val="50000"/>
                                </a:schemeClr>
                              </a:solidFill>
                              <a:latin typeface="Cambria Math" panose="02040503050406030204" pitchFamily="18" charset="0"/>
                            </a:rPr>
                            <m:t>ϕ</m:t>
                          </m:r>
                        </m:e>
                      </m:acc>
                      <m:r>
                        <a:rPr lang="en-US" sz="1600" i="1">
                          <a:solidFill>
                            <a:schemeClr val="accent6">
                              <a:lumMod val="50000"/>
                            </a:schemeClr>
                          </a:solidFill>
                          <a:latin typeface="Cambria Math" panose="02040503050406030204" pitchFamily="18" charset="0"/>
                        </a:rPr>
                        <m:t>=</m:t>
                      </m:r>
                      <m:sSup>
                        <m:sSupPr>
                          <m:ctrlPr>
                            <a:rPr lang="en-US" sz="1600" i="1">
                              <a:solidFill>
                                <a:schemeClr val="accent6">
                                  <a:lumMod val="50000"/>
                                </a:schemeClr>
                              </a:solidFill>
                              <a:latin typeface="Cambria Math" panose="02040503050406030204" pitchFamily="18" charset="0"/>
                            </a:rPr>
                          </m:ctrlPr>
                        </m:sSupPr>
                        <m:e>
                          <m:sSup>
                            <m:sSupPr>
                              <m:ctrlPr>
                                <a:rPr lang="en-US" sz="1600" b="0" i="1" smtClean="0">
                                  <a:solidFill>
                                    <a:schemeClr val="accent6">
                                      <a:lumMod val="50000"/>
                                    </a:schemeClr>
                                  </a:solidFill>
                                  <a:latin typeface="Cambria Math" panose="02040503050406030204" pitchFamily="18" charset="0"/>
                                </a:rPr>
                              </m:ctrlPr>
                            </m:sSupPr>
                            <m:e>
                              <m:d>
                                <m:dPr>
                                  <m:ctrlPr>
                                    <a:rPr lang="en-US" sz="1600" b="0" i="1" smtClean="0">
                                      <a:solidFill>
                                        <a:schemeClr val="accent6">
                                          <a:lumMod val="50000"/>
                                        </a:schemeClr>
                                      </a:solidFill>
                                      <a:latin typeface="Cambria Math" panose="02040503050406030204" pitchFamily="18" charset="0"/>
                                    </a:rPr>
                                  </m:ctrlPr>
                                </m:dPr>
                                <m:e>
                                  <m:r>
                                    <a:rPr lang="en-US" sz="1600" i="1">
                                      <a:solidFill>
                                        <a:schemeClr val="accent6">
                                          <a:lumMod val="50000"/>
                                        </a:schemeClr>
                                      </a:solidFill>
                                      <a:latin typeface="Cambria Math" panose="02040503050406030204" pitchFamily="18" charset="0"/>
                                    </a:rPr>
                                    <m:t>−</m:t>
                                  </m:r>
                                  <m:r>
                                    <a:rPr lang="en-US" sz="1600" i="1">
                                      <a:solidFill>
                                        <a:schemeClr val="accent6">
                                          <a:lumMod val="50000"/>
                                        </a:schemeClr>
                                      </a:solidFill>
                                      <a:latin typeface="Cambria Math" panose="02040503050406030204" pitchFamily="18" charset="0"/>
                                    </a:rPr>
                                    <m:t>𝑖</m:t>
                                  </m:r>
                                  <m:r>
                                    <m:rPr>
                                      <m:sty m:val="p"/>
                                    </m:rPr>
                                    <a:rPr lang="en-US" sz="1600">
                                      <a:solidFill>
                                        <a:schemeClr val="accent6">
                                          <a:lumMod val="50000"/>
                                        </a:schemeClr>
                                      </a:solidFill>
                                      <a:latin typeface="Cambria Math" panose="02040503050406030204" pitchFamily="18" charset="0"/>
                                    </a:rPr>
                                    <m:t>ω</m:t>
                                  </m:r>
                                  <m:r>
                                    <a:rPr lang="en-US" sz="1600" i="1">
                                      <a:solidFill>
                                        <a:schemeClr val="accent6">
                                          <a:lumMod val="50000"/>
                                        </a:schemeClr>
                                      </a:solidFill>
                                      <a:latin typeface="Cambria Math" panose="02040503050406030204" pitchFamily="18" charset="0"/>
                                    </a:rPr>
                                    <m:t>𝐼</m:t>
                                  </m:r>
                                  <m:r>
                                    <a:rPr lang="en-US" sz="1600" i="1">
                                      <a:solidFill>
                                        <a:schemeClr val="accent6">
                                          <a:lumMod val="50000"/>
                                        </a:schemeClr>
                                      </a:solidFill>
                                      <a:latin typeface="Cambria Math" panose="02040503050406030204" pitchFamily="18" charset="0"/>
                                    </a:rPr>
                                    <m:t>+</m:t>
                                  </m:r>
                                  <m:sSup>
                                    <m:sSupPr>
                                      <m:ctrlPr>
                                        <a:rPr lang="en-US" sz="1600" i="1">
                                          <a:solidFill>
                                            <a:schemeClr val="accent6">
                                              <a:lumMod val="50000"/>
                                            </a:schemeClr>
                                          </a:solidFill>
                                          <a:latin typeface="Cambria Math" panose="02040503050406030204" pitchFamily="18" charset="0"/>
                                        </a:rPr>
                                      </m:ctrlPr>
                                    </m:sSupPr>
                                    <m:e>
                                      <m:r>
                                        <a:rPr lang="en-US" sz="1600" i="1">
                                          <a:solidFill>
                                            <a:schemeClr val="accent6">
                                              <a:lumMod val="50000"/>
                                            </a:schemeClr>
                                          </a:solidFill>
                                          <a:latin typeface="Cambria Math" panose="02040503050406030204" pitchFamily="18" charset="0"/>
                                        </a:rPr>
                                        <m:t>𝑀</m:t>
                                      </m:r>
                                    </m:e>
                                    <m:sup>
                                      <m:r>
                                        <a:rPr lang="en-US" sz="1600" i="1">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𝐿</m:t>
                                  </m:r>
                                </m:e>
                              </m:d>
                            </m:e>
                            <m:sup>
                              <m:r>
                                <a:rPr lang="en-US" sz="1600" b="0" i="1" smtClean="0">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𝑀</m:t>
                          </m:r>
                        </m:e>
                        <m:sup>
                          <m:r>
                            <a:rPr lang="en-US" sz="1600" i="1">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𝐵</m:t>
                      </m:r>
                      <m:acc>
                        <m:accPr>
                          <m:chr m:val="̂"/>
                          <m:ctrlPr>
                            <a:rPr lang="en-US" sz="1600" i="1">
                              <a:solidFill>
                                <a:schemeClr val="accent6">
                                  <a:lumMod val="50000"/>
                                </a:schemeClr>
                              </a:solidFill>
                              <a:latin typeface="Cambria Math" panose="02040503050406030204" pitchFamily="18" charset="0"/>
                            </a:rPr>
                          </m:ctrlPr>
                        </m:accPr>
                        <m:e>
                          <m:r>
                            <a:rPr lang="en-US" sz="1600" i="1">
                              <a:solidFill>
                                <a:schemeClr val="accent6">
                                  <a:lumMod val="50000"/>
                                </a:schemeClr>
                              </a:solidFill>
                              <a:latin typeface="Cambria Math" panose="02040503050406030204" pitchFamily="18" charset="0"/>
                            </a:rPr>
                            <m:t>𝑓</m:t>
                          </m:r>
                        </m:e>
                      </m:acc>
                      <m:r>
                        <m:rPr>
                          <m:nor/>
                        </m:rPr>
                        <a:rPr lang="en-US" sz="1600" dirty="0">
                          <a:solidFill>
                            <a:schemeClr val="accent6">
                              <a:lumMod val="50000"/>
                            </a:schemeClr>
                          </a:solidFill>
                        </a:rPr>
                        <m:t> </m:t>
                      </m:r>
                    </m:oMath>
                  </m:oMathPara>
                </a14:m>
                <a:endParaRPr lang="en-US" sz="1600" dirty="0">
                  <a:solidFill>
                    <a:schemeClr val="accent6">
                      <a:lumMod val="50000"/>
                    </a:schemeClr>
                  </a:solidFill>
                </a:endParaRPr>
              </a:p>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sz="1600" i="1">
                              <a:solidFill>
                                <a:schemeClr val="accent6">
                                  <a:lumMod val="50000"/>
                                </a:schemeClr>
                              </a:solidFill>
                              <a:latin typeface="Cambria Math" panose="02040503050406030204" pitchFamily="18" charset="0"/>
                            </a:rPr>
                          </m:ctrlPr>
                        </m:accPr>
                        <m:e>
                          <m:r>
                            <m:rPr>
                              <m:sty m:val="p"/>
                            </m:rPr>
                            <a:rPr lang="en-US" sz="1600">
                              <a:solidFill>
                                <a:schemeClr val="accent6">
                                  <a:lumMod val="50000"/>
                                </a:schemeClr>
                              </a:solidFill>
                              <a:latin typeface="Cambria Math" panose="02040503050406030204" pitchFamily="18" charset="0"/>
                            </a:rPr>
                            <m:t>ϕ</m:t>
                          </m:r>
                        </m:e>
                      </m:acc>
                      <m:r>
                        <a:rPr lang="en-US" sz="1600" i="1">
                          <a:solidFill>
                            <a:schemeClr val="accent6">
                              <a:lumMod val="50000"/>
                            </a:schemeClr>
                          </a:solidFill>
                          <a:latin typeface="Cambria Math" panose="02040503050406030204" pitchFamily="18" charset="0"/>
                        </a:rPr>
                        <m:t>=</m:t>
                      </m:r>
                      <m:sSup>
                        <m:sSupPr>
                          <m:ctrlPr>
                            <a:rPr lang="en-US" sz="1600" i="1">
                              <a:solidFill>
                                <a:schemeClr val="accent6">
                                  <a:lumMod val="50000"/>
                                </a:schemeClr>
                              </a:solidFill>
                              <a:latin typeface="Cambria Math" panose="02040503050406030204" pitchFamily="18" charset="0"/>
                            </a:rPr>
                          </m:ctrlPr>
                        </m:sSupPr>
                        <m:e>
                          <m:d>
                            <m:dPr>
                              <m:ctrlPr>
                                <a:rPr lang="en-US" sz="1600" i="1">
                                  <a:solidFill>
                                    <a:schemeClr val="accent6">
                                      <a:lumMod val="50000"/>
                                    </a:schemeClr>
                                  </a:solidFill>
                                  <a:latin typeface="Cambria Math" panose="02040503050406030204" pitchFamily="18" charset="0"/>
                                </a:rPr>
                              </m:ctrlPr>
                            </m:dPr>
                            <m:e>
                              <m:r>
                                <a:rPr lang="en-US" sz="1600" i="1">
                                  <a:solidFill>
                                    <a:schemeClr val="accent6">
                                      <a:lumMod val="50000"/>
                                    </a:schemeClr>
                                  </a:solidFill>
                                  <a:latin typeface="Cambria Math" panose="02040503050406030204" pitchFamily="18" charset="0"/>
                                </a:rPr>
                                <m:t>−</m:t>
                              </m:r>
                              <m:r>
                                <a:rPr lang="en-US" sz="1600" i="1">
                                  <a:solidFill>
                                    <a:schemeClr val="accent6">
                                      <a:lumMod val="50000"/>
                                    </a:schemeClr>
                                  </a:solidFill>
                                  <a:latin typeface="Cambria Math" panose="02040503050406030204" pitchFamily="18" charset="0"/>
                                </a:rPr>
                                <m:t>𝑖</m:t>
                              </m:r>
                              <m:r>
                                <m:rPr>
                                  <m:sty m:val="p"/>
                                </m:rPr>
                                <a:rPr lang="en-US" sz="1600">
                                  <a:solidFill>
                                    <a:schemeClr val="accent6">
                                      <a:lumMod val="50000"/>
                                    </a:schemeClr>
                                  </a:solidFill>
                                  <a:latin typeface="Cambria Math" panose="02040503050406030204" pitchFamily="18" charset="0"/>
                                </a:rPr>
                                <m:t>ω</m:t>
                              </m:r>
                              <m:r>
                                <a:rPr lang="en-US" sz="1600" i="1">
                                  <a:solidFill>
                                    <a:schemeClr val="accent6">
                                      <a:lumMod val="50000"/>
                                    </a:schemeClr>
                                  </a:solidFill>
                                  <a:latin typeface="Cambria Math" panose="02040503050406030204" pitchFamily="18" charset="0"/>
                                </a:rPr>
                                <m:t>𝐼</m:t>
                              </m:r>
                              <m:r>
                                <a:rPr lang="en-US" sz="1600" i="1">
                                  <a:solidFill>
                                    <a:schemeClr val="accent6">
                                      <a:lumMod val="50000"/>
                                    </a:schemeClr>
                                  </a:solidFill>
                                  <a:latin typeface="Cambria Math" panose="02040503050406030204" pitchFamily="18" charset="0"/>
                                </a:rPr>
                                <m:t>+</m:t>
                              </m:r>
                              <m:sSup>
                                <m:sSupPr>
                                  <m:ctrlPr>
                                    <a:rPr lang="en-US" sz="1600" i="1">
                                      <a:solidFill>
                                        <a:schemeClr val="accent6">
                                          <a:lumMod val="50000"/>
                                        </a:schemeClr>
                                      </a:solidFill>
                                      <a:latin typeface="Cambria Math" panose="02040503050406030204" pitchFamily="18" charset="0"/>
                                    </a:rPr>
                                  </m:ctrlPr>
                                </m:sSupPr>
                                <m:e>
                                  <m:r>
                                    <a:rPr lang="en-US" sz="1600" i="1">
                                      <a:solidFill>
                                        <a:schemeClr val="accent6">
                                          <a:lumMod val="50000"/>
                                        </a:schemeClr>
                                      </a:solidFill>
                                      <a:latin typeface="Cambria Math" panose="02040503050406030204" pitchFamily="18" charset="0"/>
                                    </a:rPr>
                                    <m:t>𝑀</m:t>
                                  </m:r>
                                </m:e>
                                <m:sup>
                                  <m:r>
                                    <a:rPr lang="en-US" sz="1600" i="1">
                                      <a:solidFill>
                                        <a:schemeClr val="accent6">
                                          <a:lumMod val="50000"/>
                                        </a:schemeClr>
                                      </a:solidFill>
                                      <a:latin typeface="Cambria Math" panose="02040503050406030204" pitchFamily="18" charset="0"/>
                                    </a:rPr>
                                    <m:t>−1</m:t>
                                  </m:r>
                                </m:sup>
                              </m:sSup>
                              <m:r>
                                <a:rPr lang="en-US" sz="1600" i="1">
                                  <a:solidFill>
                                    <a:schemeClr val="accent6">
                                      <a:lumMod val="50000"/>
                                    </a:schemeClr>
                                  </a:solidFill>
                                  <a:latin typeface="Cambria Math" panose="02040503050406030204" pitchFamily="18" charset="0"/>
                                </a:rPr>
                                <m:t>𝐿</m:t>
                              </m:r>
                            </m:e>
                          </m:d>
                        </m:e>
                        <m:sup>
                          <m:r>
                            <a:rPr lang="en-US" sz="1600" i="1">
                              <a:solidFill>
                                <a:schemeClr val="accent6">
                                  <a:lumMod val="50000"/>
                                </a:schemeClr>
                              </a:solidFill>
                              <a:latin typeface="Cambria Math" panose="02040503050406030204" pitchFamily="18" charset="0"/>
                            </a:rPr>
                            <m:t>−1</m:t>
                          </m:r>
                        </m:sup>
                      </m:sSup>
                      <m:acc>
                        <m:accPr>
                          <m:chr m:val="̂"/>
                          <m:ctrlPr>
                            <a:rPr lang="en-US" sz="1600" b="0" i="1" smtClean="0">
                              <a:solidFill>
                                <a:schemeClr val="accent6">
                                  <a:lumMod val="50000"/>
                                </a:schemeClr>
                              </a:solidFill>
                              <a:latin typeface="Cambria Math" panose="02040503050406030204" pitchFamily="18" charset="0"/>
                            </a:rPr>
                          </m:ctrlPr>
                        </m:accPr>
                        <m:e>
                          <m:r>
                            <a:rPr lang="en-US" sz="1600" b="0" i="1" smtClean="0">
                              <a:solidFill>
                                <a:schemeClr val="accent6">
                                  <a:lumMod val="50000"/>
                                </a:schemeClr>
                              </a:solidFill>
                              <a:latin typeface="Cambria Math" panose="02040503050406030204" pitchFamily="18" charset="0"/>
                            </a:rPr>
                            <m:t>𝑔</m:t>
                          </m:r>
                        </m:e>
                      </m:acc>
                    </m:oMath>
                  </m:oMathPara>
                </a14:m>
                <a:endParaRPr lang="en-US" sz="1600" dirty="0">
                  <a:solidFill>
                    <a:schemeClr val="accent6">
                      <a:lumMod val="50000"/>
                    </a:schemeClr>
                  </a:solidFill>
                </a:endParaRPr>
              </a:p>
              <a:p>
                <a:pPr algn="ctr">
                  <a:lnSpc>
                    <a:spcPct val="150000"/>
                  </a:lnSpc>
                </a:pPr>
                <a14:m>
                  <m:oMathPara xmlns:m="http://schemas.openxmlformats.org/officeDocument/2006/math">
                    <m:oMathParaPr>
                      <m:jc m:val="center"/>
                    </m:oMathParaPr>
                    <m:oMath xmlns:m="http://schemas.openxmlformats.org/officeDocument/2006/math">
                      <m:borderBox>
                        <m:borderBoxPr>
                          <m:ctrlPr>
                            <a:rPr lang="en-US" sz="1600" i="1">
                              <a:latin typeface="Cambria Math" panose="02040503050406030204" pitchFamily="18" charset="0"/>
                            </a:rPr>
                          </m:ctrlPr>
                        </m:borderBoxPr>
                        <m:e>
                          <m:acc>
                            <m:accPr>
                              <m:chr m:val="̂"/>
                              <m:ctrlPr>
                                <a:rPr lang="en-US" sz="1600" i="1">
                                  <a:solidFill>
                                    <a:schemeClr val="accent6">
                                      <a:lumMod val="50000"/>
                                    </a:schemeClr>
                                  </a:solidFill>
                                  <a:latin typeface="Cambria Math" panose="02040503050406030204" pitchFamily="18" charset="0"/>
                                </a:rPr>
                              </m:ctrlPr>
                            </m:accPr>
                            <m:e>
                              <m:r>
                                <m:rPr>
                                  <m:sty m:val="p"/>
                                </m:rPr>
                                <a:rPr lang="en-US" sz="1600">
                                  <a:solidFill>
                                    <a:schemeClr val="accent6">
                                      <a:lumMod val="50000"/>
                                    </a:schemeClr>
                                  </a:solidFill>
                                  <a:latin typeface="Cambria Math" panose="02040503050406030204" pitchFamily="18" charset="0"/>
                                </a:rPr>
                                <m:t>ϕ</m:t>
                              </m:r>
                            </m:e>
                          </m:acc>
                          <m:r>
                            <a:rPr lang="en-US" sz="1600" i="1">
                              <a:solidFill>
                                <a:schemeClr val="accent6">
                                  <a:lumMod val="50000"/>
                                </a:schemeClr>
                              </a:solidFill>
                              <a:latin typeface="Cambria Math" panose="02040503050406030204" pitchFamily="18" charset="0"/>
                            </a:rPr>
                            <m:t>=</m:t>
                          </m:r>
                          <m:r>
                            <a:rPr lang="en-US" sz="1600" i="1">
                              <a:solidFill>
                                <a:schemeClr val="accent6">
                                  <a:lumMod val="50000"/>
                                </a:schemeClr>
                              </a:solidFill>
                              <a:latin typeface="Cambria Math" panose="02040503050406030204" pitchFamily="18" charset="0"/>
                            </a:rPr>
                            <m:t>𝐻</m:t>
                          </m:r>
                          <m:r>
                            <a:rPr lang="en-US" sz="1600" b="0" i="1" smtClean="0">
                              <a:solidFill>
                                <a:schemeClr val="accent6">
                                  <a:lumMod val="50000"/>
                                </a:schemeClr>
                              </a:solidFill>
                              <a:latin typeface="Cambria Math" panose="02040503050406030204" pitchFamily="18" charset="0"/>
                            </a:rPr>
                            <m:t>(</m:t>
                          </m:r>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𝑘</m:t>
                              </m:r>
                            </m:e>
                            <m:sub>
                              <m:r>
                                <a:rPr lang="en-US" sz="1600" b="0" i="1" smtClean="0">
                                  <a:solidFill>
                                    <a:schemeClr val="accent6">
                                      <a:lumMod val="50000"/>
                                    </a:schemeClr>
                                  </a:solidFill>
                                  <a:latin typeface="Cambria Math" panose="02040503050406030204" pitchFamily="18" charset="0"/>
                                </a:rPr>
                                <m:t>𝑥</m:t>
                              </m:r>
                            </m:sub>
                          </m:sSub>
                          <m:r>
                            <a:rPr lang="en-US" sz="1600" b="0" i="1" smtClean="0">
                              <a:solidFill>
                                <a:schemeClr val="accent6">
                                  <a:lumMod val="50000"/>
                                </a:schemeClr>
                              </a:solidFill>
                              <a:latin typeface="Cambria Math" panose="02040503050406030204" pitchFamily="18" charset="0"/>
                            </a:rPr>
                            <m:t>,</m:t>
                          </m:r>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𝑘</m:t>
                              </m:r>
                            </m:e>
                            <m:sub>
                              <m:r>
                                <a:rPr lang="en-US" sz="1600" b="0" i="1" smtClean="0">
                                  <a:solidFill>
                                    <a:schemeClr val="accent6">
                                      <a:lumMod val="50000"/>
                                    </a:schemeClr>
                                  </a:solidFill>
                                  <a:latin typeface="Cambria Math" panose="02040503050406030204" pitchFamily="18" charset="0"/>
                                </a:rPr>
                                <m:t>𝑧</m:t>
                              </m:r>
                            </m:sub>
                          </m:sSub>
                          <m:r>
                            <a:rPr lang="en-US" sz="1600" b="0" i="1" smtClean="0">
                              <a:solidFill>
                                <a:schemeClr val="accent6">
                                  <a:lumMod val="50000"/>
                                </a:schemeClr>
                              </a:solidFill>
                              <a:latin typeface="Cambria Math" panose="02040503050406030204" pitchFamily="18" charset="0"/>
                            </a:rPr>
                            <m:t>,</m:t>
                          </m:r>
                          <m:r>
                            <a:rPr lang="en-US" sz="1600" b="0" i="1" smtClean="0">
                              <a:solidFill>
                                <a:schemeClr val="accent6">
                                  <a:lumMod val="50000"/>
                                </a:schemeClr>
                              </a:solidFill>
                              <a:latin typeface="Cambria Math" panose="02040503050406030204" pitchFamily="18" charset="0"/>
                            </a:rPr>
                            <m:t>𝜔</m:t>
                          </m:r>
                          <m:r>
                            <a:rPr lang="en-US" sz="1600" b="0" i="1" smtClean="0">
                              <a:solidFill>
                                <a:schemeClr val="accent6">
                                  <a:lumMod val="50000"/>
                                </a:schemeClr>
                              </a:solidFill>
                              <a:latin typeface="Cambria Math" panose="02040503050406030204" pitchFamily="18" charset="0"/>
                            </a:rPr>
                            <m:t>)</m:t>
                          </m:r>
                          <m:acc>
                            <m:accPr>
                              <m:chr m:val="̂"/>
                              <m:ctrlPr>
                                <a:rPr lang="en-US" sz="1600" i="1">
                                  <a:solidFill>
                                    <a:schemeClr val="accent6">
                                      <a:lumMod val="50000"/>
                                    </a:schemeClr>
                                  </a:solidFill>
                                  <a:latin typeface="Cambria Math" panose="02040503050406030204" pitchFamily="18" charset="0"/>
                                </a:rPr>
                              </m:ctrlPr>
                            </m:accPr>
                            <m:e>
                              <m:r>
                                <a:rPr lang="en-US" sz="1600" i="1">
                                  <a:solidFill>
                                    <a:schemeClr val="accent6">
                                      <a:lumMod val="50000"/>
                                    </a:schemeClr>
                                  </a:solidFill>
                                  <a:latin typeface="Cambria Math" panose="02040503050406030204" pitchFamily="18" charset="0"/>
                                </a:rPr>
                                <m:t>𝑔</m:t>
                              </m:r>
                            </m:e>
                          </m:acc>
                        </m:e>
                      </m:borderBox>
                    </m:oMath>
                  </m:oMathPara>
                </a14:m>
                <a:endParaRPr lang="en-US" sz="1600" dirty="0">
                  <a:solidFill>
                    <a:schemeClr val="accent6">
                      <a:lumMod val="50000"/>
                    </a:schemeClr>
                  </a:solidFill>
                </a:endParaRPr>
              </a:p>
            </p:txBody>
          </p:sp>
        </mc:Choice>
        <mc:Fallback xmlns="">
          <p:sp>
            <p:nvSpPr>
              <p:cNvPr id="14" name="Rectangle 13">
                <a:extLst>
                  <a:ext uri="{FF2B5EF4-FFF2-40B4-BE49-F238E27FC236}">
                    <a16:creationId xmlns:a16="http://schemas.microsoft.com/office/drawing/2014/main" id="{23B431E1-019D-8C4F-A7B3-CC8D2ED2B4B8}"/>
                  </a:ext>
                </a:extLst>
              </p:cNvPr>
              <p:cNvSpPr>
                <a:spLocks noRot="1" noChangeAspect="1" noMove="1" noResize="1" noEditPoints="1" noAdjustHandles="1" noChangeArrowheads="1" noChangeShapeType="1" noTextEdit="1"/>
              </p:cNvSpPr>
              <p:nvPr/>
            </p:nvSpPr>
            <p:spPr>
              <a:xfrm>
                <a:off x="1126008" y="3179305"/>
                <a:ext cx="2929585" cy="2195024"/>
              </a:xfrm>
              <a:prstGeom prst="rect">
                <a:avLst/>
              </a:prstGeom>
              <a:blipFill>
                <a:blip r:embed="rId5"/>
                <a:stretch>
                  <a:fillRect/>
                </a:stretch>
              </a:blipFill>
            </p:spPr>
            <p:txBody>
              <a:bodyPr/>
              <a:lstStyle/>
              <a:p>
                <a:r>
                  <a:rPr lang="en-US">
                    <a:noFill/>
                  </a:rPr>
                  <a:t> </a:t>
                </a:r>
              </a:p>
            </p:txBody>
          </p:sp>
        </mc:Fallback>
      </mc:AlternateContent>
      <p:pic>
        <p:nvPicPr>
          <p:cNvPr id="19" name="Picture 18" descr="Text&#10;&#10;Description automatically generated">
            <a:extLst>
              <a:ext uri="{FF2B5EF4-FFF2-40B4-BE49-F238E27FC236}">
                <a16:creationId xmlns:a16="http://schemas.microsoft.com/office/drawing/2014/main" id="{4AC6FB09-8C2E-594E-A327-B89A7C2FE803}"/>
              </a:ext>
            </a:extLst>
          </p:cNvPr>
          <p:cNvPicPr>
            <a:picLocks noChangeAspect="1"/>
          </p:cNvPicPr>
          <p:nvPr/>
        </p:nvPicPr>
        <p:blipFill>
          <a:blip r:embed="rId6"/>
          <a:stretch>
            <a:fillRect/>
          </a:stretch>
        </p:blipFill>
        <p:spPr>
          <a:xfrm>
            <a:off x="4762500" y="2226450"/>
            <a:ext cx="4178300" cy="1028700"/>
          </a:xfrm>
          <a:prstGeom prst="rect">
            <a:avLst/>
          </a:prstGeom>
        </p:spPr>
      </p:pic>
      <p:sp>
        <p:nvSpPr>
          <p:cNvPr id="20" name="TextBox 19">
            <a:extLst>
              <a:ext uri="{FF2B5EF4-FFF2-40B4-BE49-F238E27FC236}">
                <a16:creationId xmlns:a16="http://schemas.microsoft.com/office/drawing/2014/main" id="{9904F9FE-CED0-F54B-A66B-9EB4AF98511E}"/>
              </a:ext>
            </a:extLst>
          </p:cNvPr>
          <p:cNvSpPr txBox="1"/>
          <p:nvPr/>
        </p:nvSpPr>
        <p:spPr>
          <a:xfrm>
            <a:off x="5051579" y="3353732"/>
            <a:ext cx="3169920" cy="1477328"/>
          </a:xfrm>
          <a:prstGeom prst="rect">
            <a:avLst/>
          </a:prstGeom>
          <a:noFill/>
        </p:spPr>
        <p:txBody>
          <a:bodyPr wrap="square" rtlCol="0">
            <a:spAutoFit/>
          </a:bodyPr>
          <a:lstStyle/>
          <a:p>
            <a:pPr algn="ctr"/>
            <a:r>
              <a:rPr lang="en-US" dirty="0"/>
              <a:t>The resolvent operator is a linear mapping  between the Fourier transformed “Forcing” field to the Fourier transformed ”velocity” field</a:t>
            </a:r>
          </a:p>
        </p:txBody>
      </p:sp>
      <p:sp>
        <p:nvSpPr>
          <p:cNvPr id="4" name="TextBox 3">
            <a:extLst>
              <a:ext uri="{FF2B5EF4-FFF2-40B4-BE49-F238E27FC236}">
                <a16:creationId xmlns:a16="http://schemas.microsoft.com/office/drawing/2014/main" id="{59CF9E9B-1D06-C94E-AF08-82C6E0DD6E3E}"/>
              </a:ext>
            </a:extLst>
          </p:cNvPr>
          <p:cNvSpPr txBox="1"/>
          <p:nvPr/>
        </p:nvSpPr>
        <p:spPr>
          <a:xfrm>
            <a:off x="5275969" y="4831060"/>
            <a:ext cx="2554462" cy="646331"/>
          </a:xfrm>
          <a:prstGeom prst="rect">
            <a:avLst/>
          </a:prstGeom>
          <a:noFill/>
        </p:spPr>
        <p:txBody>
          <a:bodyPr wrap="square" rtlCol="0">
            <a:spAutoFit/>
          </a:bodyPr>
          <a:lstStyle/>
          <a:p>
            <a:pPr algn="ctr"/>
            <a:r>
              <a:rPr lang="en-US" dirty="0"/>
              <a:t>“Transfer Functions” </a:t>
            </a:r>
          </a:p>
          <a:p>
            <a:pPr algn="ctr"/>
            <a:r>
              <a:rPr lang="en-US" dirty="0"/>
              <a:t>“Input-output Analysis”</a:t>
            </a:r>
          </a:p>
        </p:txBody>
      </p:sp>
      <p:sp>
        <p:nvSpPr>
          <p:cNvPr id="5" name="Rectangle 4">
            <a:extLst>
              <a:ext uri="{FF2B5EF4-FFF2-40B4-BE49-F238E27FC236}">
                <a16:creationId xmlns:a16="http://schemas.microsoft.com/office/drawing/2014/main" id="{2B16D7F5-2287-360D-6295-D8C44B37D78D}"/>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53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3" grpId="0"/>
      <p:bldP spid="14" grpId="0"/>
      <p:bldP spid="20"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D6E0E2-0F9C-8048-B6E8-185F99327A92}"/>
              </a:ext>
            </a:extLst>
          </p:cNvPr>
          <p:cNvSpPr>
            <a:spLocks noGrp="1"/>
          </p:cNvSpPr>
          <p:nvPr>
            <p:ph type="sldNum" sz="quarter" idx="12"/>
          </p:nvPr>
        </p:nvSpPr>
        <p:spPr/>
        <p:txBody>
          <a:bodyPr/>
          <a:lstStyle/>
          <a:p>
            <a:fld id="{8A758EFE-665F-4341-B5B8-2DAEADA52F6C}" type="slidenum">
              <a:rPr lang="en-US" smtClean="0"/>
              <a:pPr/>
              <a:t>15</a:t>
            </a:fld>
            <a:endParaRPr lang="en-US" dirty="0"/>
          </a:p>
        </p:txBody>
      </p:sp>
      <p:sp>
        <p:nvSpPr>
          <p:cNvPr id="3" name="Title 2">
            <a:extLst>
              <a:ext uri="{FF2B5EF4-FFF2-40B4-BE49-F238E27FC236}">
                <a16:creationId xmlns:a16="http://schemas.microsoft.com/office/drawing/2014/main" id="{9489AB8B-0F94-EF42-B34F-9F361307EAF4}"/>
              </a:ext>
            </a:extLst>
          </p:cNvPr>
          <p:cNvSpPr>
            <a:spLocks noGrp="1"/>
          </p:cNvSpPr>
          <p:nvPr>
            <p:ph type="title"/>
          </p:nvPr>
        </p:nvSpPr>
        <p:spPr/>
        <p:txBody>
          <a:bodyPr>
            <a:normAutofit fontScale="90000"/>
          </a:bodyPr>
          <a:lstStyle/>
          <a:p>
            <a:r>
              <a:rPr lang="en-US" dirty="0"/>
              <a:t>Singular Value Decomposition of the Resolvent Operator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543A44D-B827-F947-8E3C-A605776A79A9}"/>
                  </a:ext>
                </a:extLst>
              </p:cNvPr>
              <p:cNvSpPr>
                <a:spLocks noGrp="1"/>
              </p:cNvSpPr>
              <p:nvPr>
                <p:ph idx="1"/>
              </p:nvPr>
            </p:nvSpPr>
            <p:spPr>
              <a:xfrm>
                <a:off x="430464" y="1002632"/>
                <a:ext cx="8229600" cy="876967"/>
              </a:xfrm>
            </p:spPr>
            <p:txBody>
              <a:bodyPr>
                <a:normAutofit/>
              </a:bodyPr>
              <a:lstStyle/>
              <a:p>
                <a:pPr marL="0" indent="0">
                  <a:buNone/>
                </a:pPr>
                <a:r>
                  <a:rPr lang="en-US" sz="1800" dirty="0"/>
                  <a:t>Singular Value Decomposition (Schmidt Decomposition)</a:t>
                </a:r>
              </a:p>
              <a:p>
                <a:pPr marL="0" indent="0" algn="ctr">
                  <a:buNone/>
                </a:pPr>
                <a14:m>
                  <m:oMath xmlns:m="http://schemas.openxmlformats.org/officeDocument/2006/math">
                    <m:r>
                      <a:rPr lang="en-US" sz="1800" i="1">
                        <a:solidFill>
                          <a:schemeClr val="accent6">
                            <a:lumMod val="50000"/>
                          </a:schemeClr>
                        </a:solidFill>
                        <a:latin typeface="Cambria Math" panose="02040503050406030204" pitchFamily="18" charset="0"/>
                      </a:rPr>
                      <m:t>𝐻</m:t>
                    </m:r>
                    <m:d>
                      <m:dPr>
                        <m:ctrlPr>
                          <a:rPr lang="en-US" sz="1800" i="1">
                            <a:solidFill>
                              <a:schemeClr val="accent6">
                                <a:lumMod val="50000"/>
                              </a:schemeClr>
                            </a:solidFill>
                            <a:latin typeface="Cambria Math" panose="02040503050406030204" pitchFamily="18" charset="0"/>
                          </a:rPr>
                        </m:ctrlPr>
                      </m:dPr>
                      <m:e>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𝑘</m:t>
                            </m:r>
                          </m:e>
                          <m:sub>
                            <m:r>
                              <a:rPr lang="en-US" sz="1800" i="1">
                                <a:solidFill>
                                  <a:schemeClr val="accent6">
                                    <a:lumMod val="50000"/>
                                  </a:schemeClr>
                                </a:solidFill>
                                <a:latin typeface="Cambria Math" panose="02040503050406030204" pitchFamily="18" charset="0"/>
                              </a:rPr>
                              <m:t>𝑥</m:t>
                            </m:r>
                          </m:sub>
                        </m:sSub>
                        <m:r>
                          <a:rPr lang="en-US" sz="1800" i="1">
                            <a:solidFill>
                              <a:schemeClr val="accent6">
                                <a:lumMod val="50000"/>
                              </a:schemeClr>
                            </a:solidFill>
                            <a:latin typeface="Cambria Math" panose="02040503050406030204" pitchFamily="18" charset="0"/>
                          </a:rPr>
                          <m:t>,</m:t>
                        </m:r>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𝑘</m:t>
                            </m:r>
                          </m:e>
                          <m:sub>
                            <m:r>
                              <a:rPr lang="en-US" sz="1800" i="1">
                                <a:solidFill>
                                  <a:schemeClr val="accent6">
                                    <a:lumMod val="50000"/>
                                  </a:schemeClr>
                                </a:solidFill>
                                <a:latin typeface="Cambria Math" panose="02040503050406030204" pitchFamily="18" charset="0"/>
                              </a:rPr>
                              <m:t>𝑧</m:t>
                            </m:r>
                          </m:sub>
                        </m:sSub>
                        <m:r>
                          <a:rPr lang="en-US" sz="1800" i="1">
                            <a:solidFill>
                              <a:schemeClr val="accent6">
                                <a:lumMod val="50000"/>
                              </a:schemeClr>
                            </a:solidFill>
                            <a:latin typeface="Cambria Math" panose="02040503050406030204" pitchFamily="18" charset="0"/>
                          </a:rPr>
                          <m:t>,</m:t>
                        </m:r>
                        <m:r>
                          <a:rPr lang="en-US" sz="1800" i="1">
                            <a:solidFill>
                              <a:schemeClr val="accent6">
                                <a:lumMod val="50000"/>
                              </a:schemeClr>
                            </a:solidFill>
                            <a:latin typeface="Cambria Math" panose="02040503050406030204" pitchFamily="18" charset="0"/>
                          </a:rPr>
                          <m:t>𝜔</m:t>
                        </m:r>
                      </m:e>
                    </m:d>
                    <m:r>
                      <a:rPr lang="en-US" sz="1800" i="1">
                        <a:solidFill>
                          <a:schemeClr val="accent6">
                            <a:lumMod val="50000"/>
                          </a:schemeClr>
                        </a:solidFill>
                        <a:latin typeface="Cambria Math" panose="02040503050406030204" pitchFamily="18" charset="0"/>
                      </a:rPr>
                      <m:t>=</m:t>
                    </m:r>
                    <m:r>
                      <a:rPr lang="en-US" sz="1800" i="1">
                        <a:solidFill>
                          <a:schemeClr val="accent6">
                            <a:lumMod val="50000"/>
                          </a:schemeClr>
                        </a:solidFill>
                        <a:latin typeface="Cambria Math" panose="02040503050406030204" pitchFamily="18" charset="0"/>
                      </a:rPr>
                      <m:t>𝑈</m:t>
                    </m:r>
                    <m:r>
                      <m:rPr>
                        <m:sty m:val="p"/>
                      </m:rPr>
                      <a:rPr lang="en-US" sz="1800">
                        <a:solidFill>
                          <a:schemeClr val="accent6">
                            <a:lumMod val="50000"/>
                          </a:schemeClr>
                        </a:solidFill>
                        <a:latin typeface="Cambria Math" panose="02040503050406030204" pitchFamily="18" charset="0"/>
                      </a:rPr>
                      <m:t>Σ</m:t>
                    </m:r>
                    <m:sSup>
                      <m:sSupPr>
                        <m:ctrlPr>
                          <a:rPr lang="en-US" sz="1800" i="1">
                            <a:solidFill>
                              <a:schemeClr val="accent6">
                                <a:lumMod val="50000"/>
                              </a:schemeClr>
                            </a:solidFill>
                            <a:latin typeface="Cambria Math" panose="02040503050406030204" pitchFamily="18" charset="0"/>
                          </a:rPr>
                        </m:ctrlPr>
                      </m:sSupPr>
                      <m:e>
                        <m:r>
                          <a:rPr lang="en-US" sz="1800" i="1">
                            <a:solidFill>
                              <a:schemeClr val="accent6">
                                <a:lumMod val="50000"/>
                              </a:schemeClr>
                            </a:solidFill>
                            <a:latin typeface="Cambria Math" panose="02040503050406030204" pitchFamily="18" charset="0"/>
                          </a:rPr>
                          <m:t>𝑉</m:t>
                        </m:r>
                      </m:e>
                      <m:sup>
                        <m:r>
                          <a:rPr lang="en-US" sz="1800" i="1">
                            <a:solidFill>
                              <a:schemeClr val="accent6">
                                <a:lumMod val="50000"/>
                              </a:schemeClr>
                            </a:solidFill>
                            <a:latin typeface="Cambria Math" panose="02040503050406030204" pitchFamily="18" charset="0"/>
                          </a:rPr>
                          <m:t>∗</m:t>
                        </m:r>
                      </m:sup>
                    </m:sSup>
                    <m:r>
                      <a:rPr lang="en-US" sz="1800" b="0" i="0" smtClean="0">
                        <a:solidFill>
                          <a:schemeClr val="accent6">
                            <a:lumMod val="50000"/>
                          </a:schemeClr>
                        </a:solidFill>
                        <a:latin typeface="Cambria Math" panose="02040503050406030204" pitchFamily="18" charset="0"/>
                      </a:rPr>
                      <m:t>=</m:t>
                    </m:r>
                    <m:nary>
                      <m:naryPr>
                        <m:chr m:val="∑"/>
                        <m:ctrlPr>
                          <a:rPr lang="en-US" sz="1800" i="1">
                            <a:solidFill>
                              <a:schemeClr val="accent6">
                                <a:lumMod val="50000"/>
                              </a:schemeClr>
                            </a:solidFill>
                            <a:latin typeface="Cambria Math" panose="02040503050406030204" pitchFamily="18" charset="0"/>
                          </a:rPr>
                        </m:ctrlPr>
                      </m:naryPr>
                      <m:sub>
                        <m:r>
                          <m:rPr>
                            <m:brk m:alnAt="23"/>
                          </m:rPr>
                          <a:rPr lang="en-US" sz="1800" i="1">
                            <a:solidFill>
                              <a:schemeClr val="accent6">
                                <a:lumMod val="50000"/>
                              </a:schemeClr>
                            </a:solidFill>
                            <a:latin typeface="Cambria Math" panose="02040503050406030204" pitchFamily="18" charset="0"/>
                          </a:rPr>
                          <m:t>𝑖</m:t>
                        </m:r>
                        <m:r>
                          <a:rPr lang="en-US" sz="1800" i="1">
                            <a:solidFill>
                              <a:schemeClr val="accent6">
                                <a:lumMod val="50000"/>
                              </a:schemeClr>
                            </a:solidFill>
                            <a:latin typeface="Cambria Math" panose="02040503050406030204" pitchFamily="18" charset="0"/>
                          </a:rPr>
                          <m:t>=1</m:t>
                        </m:r>
                      </m:sub>
                      <m:sup>
                        <m:r>
                          <a:rPr lang="en-US" sz="1800" i="1">
                            <a:solidFill>
                              <a:schemeClr val="accent6">
                                <a:lumMod val="50000"/>
                              </a:schemeClr>
                            </a:solidFill>
                            <a:latin typeface="Cambria Math" panose="02040503050406030204" pitchFamily="18" charset="0"/>
                          </a:rPr>
                          <m:t>𝑚</m:t>
                        </m:r>
                      </m:sup>
                      <m:e>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𝜎</m:t>
                            </m:r>
                          </m:e>
                          <m:sub>
                            <m:r>
                              <a:rPr lang="en-US" sz="1800" i="1">
                                <a:solidFill>
                                  <a:schemeClr val="accent6">
                                    <a:lumMod val="50000"/>
                                  </a:schemeClr>
                                </a:solidFill>
                                <a:latin typeface="Cambria Math" panose="02040503050406030204" pitchFamily="18" charset="0"/>
                              </a:rPr>
                              <m:t>𝑖</m:t>
                            </m:r>
                          </m:sub>
                        </m:sSub>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𝑢</m:t>
                            </m:r>
                          </m:e>
                          <m:sub>
                            <m:r>
                              <a:rPr lang="en-US" sz="1800" i="1">
                                <a:solidFill>
                                  <a:schemeClr val="accent6">
                                    <a:lumMod val="50000"/>
                                  </a:schemeClr>
                                </a:solidFill>
                                <a:latin typeface="Cambria Math" panose="02040503050406030204" pitchFamily="18" charset="0"/>
                              </a:rPr>
                              <m:t>𝑖</m:t>
                            </m:r>
                          </m:sub>
                        </m:sSub>
                        <m:sSubSup>
                          <m:sSubSupPr>
                            <m:ctrlPr>
                              <a:rPr lang="en-US" sz="1800" i="1">
                                <a:solidFill>
                                  <a:schemeClr val="accent6">
                                    <a:lumMod val="50000"/>
                                  </a:schemeClr>
                                </a:solidFill>
                                <a:latin typeface="Cambria Math" panose="02040503050406030204" pitchFamily="18" charset="0"/>
                              </a:rPr>
                            </m:ctrlPr>
                          </m:sSubSupPr>
                          <m:e>
                            <m:r>
                              <a:rPr lang="en-US" sz="1800" i="1">
                                <a:solidFill>
                                  <a:schemeClr val="accent6">
                                    <a:lumMod val="50000"/>
                                  </a:schemeClr>
                                </a:solidFill>
                                <a:latin typeface="Cambria Math" panose="02040503050406030204" pitchFamily="18" charset="0"/>
                              </a:rPr>
                              <m:t>𝑣</m:t>
                            </m:r>
                          </m:e>
                          <m:sub>
                            <m:r>
                              <a:rPr lang="en-US" sz="1800" i="1">
                                <a:solidFill>
                                  <a:schemeClr val="accent6">
                                    <a:lumMod val="50000"/>
                                  </a:schemeClr>
                                </a:solidFill>
                                <a:latin typeface="Cambria Math" panose="02040503050406030204" pitchFamily="18" charset="0"/>
                              </a:rPr>
                              <m:t>𝑖</m:t>
                            </m:r>
                          </m:sub>
                          <m:sup>
                            <m:r>
                              <a:rPr lang="en-US" sz="1800" i="1">
                                <a:solidFill>
                                  <a:schemeClr val="accent6">
                                    <a:lumMod val="50000"/>
                                  </a:schemeClr>
                                </a:solidFill>
                                <a:latin typeface="Cambria Math" panose="02040503050406030204" pitchFamily="18" charset="0"/>
                              </a:rPr>
                              <m:t>∗</m:t>
                            </m:r>
                          </m:sup>
                        </m:sSubSup>
                      </m:e>
                    </m:nary>
                  </m:oMath>
                </a14:m>
                <a:r>
                  <a:rPr lang="en-US" sz="1800" dirty="0"/>
                  <a:t> </a:t>
                </a:r>
              </a:p>
              <a:p>
                <a:pPr marL="0" indent="0">
                  <a:buNone/>
                </a:pPr>
                <a:endParaRPr lang="en-US" sz="1800" dirty="0"/>
              </a:p>
            </p:txBody>
          </p:sp>
        </mc:Choice>
        <mc:Fallback xmlns="">
          <p:sp>
            <p:nvSpPr>
              <p:cNvPr id="4" name="Content Placeholder 3">
                <a:extLst>
                  <a:ext uri="{FF2B5EF4-FFF2-40B4-BE49-F238E27FC236}">
                    <a16:creationId xmlns:a16="http://schemas.microsoft.com/office/drawing/2014/main" id="{6543A44D-B827-F947-8E3C-A605776A79A9}"/>
                  </a:ext>
                </a:extLst>
              </p:cNvPr>
              <p:cNvSpPr>
                <a:spLocks noGrp="1" noRot="1" noChangeAspect="1" noMove="1" noResize="1" noEditPoints="1" noAdjustHandles="1" noChangeArrowheads="1" noChangeShapeType="1" noTextEdit="1"/>
              </p:cNvSpPr>
              <p:nvPr>
                <p:ph idx="1"/>
              </p:nvPr>
            </p:nvSpPr>
            <p:spPr>
              <a:xfrm>
                <a:off x="430464" y="1002632"/>
                <a:ext cx="8229600" cy="876967"/>
              </a:xfrm>
              <a:blipFill>
                <a:blip r:embed="rId3"/>
                <a:stretch>
                  <a:fillRect l="-770" t="-10000" b="-51429"/>
                </a:stretch>
              </a:blipFill>
            </p:spPr>
            <p:txBody>
              <a:bodyPr/>
              <a:lstStyle/>
              <a:p>
                <a:r>
                  <a:rPr lang="en-US">
                    <a:noFill/>
                  </a:rPr>
                  <a:t> </a:t>
                </a:r>
              </a:p>
            </p:txBody>
          </p:sp>
        </mc:Fallback>
      </mc:AlternateContent>
      <p:pic>
        <p:nvPicPr>
          <p:cNvPr id="9" name="Picture 8" descr="Text&#10;&#10;Description automatically generated">
            <a:extLst>
              <a:ext uri="{FF2B5EF4-FFF2-40B4-BE49-F238E27FC236}">
                <a16:creationId xmlns:a16="http://schemas.microsoft.com/office/drawing/2014/main" id="{C93511C7-8F30-6A40-8DA1-985E0BFD0AEA}"/>
              </a:ext>
            </a:extLst>
          </p:cNvPr>
          <p:cNvPicPr>
            <a:picLocks noChangeAspect="1"/>
          </p:cNvPicPr>
          <p:nvPr/>
        </p:nvPicPr>
        <p:blipFill>
          <a:blip r:embed="rId4"/>
          <a:stretch>
            <a:fillRect/>
          </a:stretch>
        </p:blipFill>
        <p:spPr>
          <a:xfrm>
            <a:off x="2753360" y="1879599"/>
            <a:ext cx="3799840" cy="935523"/>
          </a:xfrm>
          <a:prstGeom prst="rect">
            <a:avLst/>
          </a:prstGeom>
        </p:spPr>
      </p:pic>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BA7034F1-0A44-A242-A9E7-540C47776D51}"/>
                  </a:ext>
                </a:extLst>
              </p:cNvPr>
              <p:cNvSpPr txBox="1">
                <a:spLocks/>
              </p:cNvSpPr>
              <p:nvPr/>
            </p:nvSpPr>
            <p:spPr>
              <a:xfrm>
                <a:off x="310152" y="2928475"/>
                <a:ext cx="3885928" cy="20290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None/>
                </a:pPr>
                <a14:m>
                  <m:oMathPara xmlns:m="http://schemas.openxmlformats.org/officeDocument/2006/math">
                    <m:oMathParaPr>
                      <m:jc m:val="centerGroup"/>
                    </m:oMathParaPr>
                    <m:oMath xmlns:m="http://schemas.openxmlformats.org/officeDocument/2006/math">
                      <m:acc>
                        <m:accPr>
                          <m:chr m:val="̂"/>
                          <m:ctrlPr>
                            <a:rPr lang="en-US" sz="1800" i="1" smtClean="0">
                              <a:solidFill>
                                <a:schemeClr val="accent6">
                                  <a:lumMod val="50000"/>
                                </a:schemeClr>
                              </a:solidFill>
                              <a:latin typeface="Cambria Math" panose="02040503050406030204" pitchFamily="18" charset="0"/>
                            </a:rPr>
                          </m:ctrlPr>
                        </m:accPr>
                        <m:e>
                          <m:r>
                            <m:rPr>
                              <m:sty m:val="p"/>
                            </m:rPr>
                            <a:rPr lang="en-US" sz="1800">
                              <a:solidFill>
                                <a:schemeClr val="accent6">
                                  <a:lumMod val="50000"/>
                                </a:schemeClr>
                              </a:solidFill>
                              <a:latin typeface="Cambria Math" panose="02040503050406030204" pitchFamily="18" charset="0"/>
                            </a:rPr>
                            <m:t>ϕ</m:t>
                          </m:r>
                        </m:e>
                      </m:acc>
                      <m:r>
                        <a:rPr lang="en-US" sz="1800" i="1">
                          <a:solidFill>
                            <a:schemeClr val="accent6">
                              <a:lumMod val="50000"/>
                            </a:schemeClr>
                          </a:solidFill>
                          <a:latin typeface="Cambria Math" panose="02040503050406030204" pitchFamily="18" charset="0"/>
                        </a:rPr>
                        <m:t>=</m:t>
                      </m:r>
                      <m:r>
                        <a:rPr lang="en-US" sz="1800" i="1">
                          <a:solidFill>
                            <a:schemeClr val="accent6">
                              <a:lumMod val="50000"/>
                            </a:schemeClr>
                          </a:solidFill>
                          <a:latin typeface="Cambria Math" panose="02040503050406030204" pitchFamily="18" charset="0"/>
                        </a:rPr>
                        <m:t>𝐻</m:t>
                      </m:r>
                      <m:r>
                        <a:rPr lang="en-US" sz="1800" i="1">
                          <a:solidFill>
                            <a:schemeClr val="accent6">
                              <a:lumMod val="50000"/>
                            </a:schemeClr>
                          </a:solidFill>
                          <a:latin typeface="Cambria Math" panose="02040503050406030204" pitchFamily="18" charset="0"/>
                        </a:rPr>
                        <m:t>(</m:t>
                      </m:r>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𝑘</m:t>
                          </m:r>
                        </m:e>
                        <m:sub>
                          <m:r>
                            <a:rPr lang="en-US" sz="1800" i="1">
                              <a:solidFill>
                                <a:schemeClr val="accent6">
                                  <a:lumMod val="50000"/>
                                </a:schemeClr>
                              </a:solidFill>
                              <a:latin typeface="Cambria Math" panose="02040503050406030204" pitchFamily="18" charset="0"/>
                            </a:rPr>
                            <m:t>𝑥</m:t>
                          </m:r>
                        </m:sub>
                      </m:sSub>
                      <m:r>
                        <a:rPr lang="en-US" sz="1800" i="1">
                          <a:solidFill>
                            <a:schemeClr val="accent6">
                              <a:lumMod val="50000"/>
                            </a:schemeClr>
                          </a:solidFill>
                          <a:latin typeface="Cambria Math" panose="02040503050406030204" pitchFamily="18" charset="0"/>
                        </a:rPr>
                        <m:t>,</m:t>
                      </m:r>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𝑘</m:t>
                          </m:r>
                        </m:e>
                        <m:sub>
                          <m:r>
                            <a:rPr lang="en-US" sz="1800" i="1">
                              <a:solidFill>
                                <a:schemeClr val="accent6">
                                  <a:lumMod val="50000"/>
                                </a:schemeClr>
                              </a:solidFill>
                              <a:latin typeface="Cambria Math" panose="02040503050406030204" pitchFamily="18" charset="0"/>
                            </a:rPr>
                            <m:t>𝑧</m:t>
                          </m:r>
                        </m:sub>
                      </m:sSub>
                      <m:r>
                        <a:rPr lang="en-US" sz="1800" i="1">
                          <a:solidFill>
                            <a:schemeClr val="accent6">
                              <a:lumMod val="50000"/>
                            </a:schemeClr>
                          </a:solidFill>
                          <a:latin typeface="Cambria Math" panose="02040503050406030204" pitchFamily="18" charset="0"/>
                        </a:rPr>
                        <m:t>,</m:t>
                      </m:r>
                      <m:r>
                        <a:rPr lang="en-US" sz="1800" i="1">
                          <a:solidFill>
                            <a:schemeClr val="accent6">
                              <a:lumMod val="50000"/>
                            </a:schemeClr>
                          </a:solidFill>
                          <a:latin typeface="Cambria Math" panose="02040503050406030204" pitchFamily="18" charset="0"/>
                        </a:rPr>
                        <m:t>𝜔</m:t>
                      </m:r>
                      <m:r>
                        <a:rPr lang="en-US" sz="1800" i="1">
                          <a:solidFill>
                            <a:schemeClr val="accent6">
                              <a:lumMod val="50000"/>
                            </a:schemeClr>
                          </a:solidFill>
                          <a:latin typeface="Cambria Math" panose="02040503050406030204" pitchFamily="18" charset="0"/>
                        </a:rPr>
                        <m:t>)</m:t>
                      </m:r>
                      <m:acc>
                        <m:accPr>
                          <m:chr m:val="̂"/>
                          <m:ctrlPr>
                            <a:rPr lang="en-US" sz="1800" i="1">
                              <a:solidFill>
                                <a:schemeClr val="accent6">
                                  <a:lumMod val="50000"/>
                                </a:schemeClr>
                              </a:solidFill>
                              <a:latin typeface="Cambria Math" panose="02040503050406030204" pitchFamily="18" charset="0"/>
                            </a:rPr>
                          </m:ctrlPr>
                        </m:accPr>
                        <m:e>
                          <m:r>
                            <a:rPr lang="en-US" sz="1800" i="1">
                              <a:solidFill>
                                <a:schemeClr val="accent6">
                                  <a:lumMod val="50000"/>
                                </a:schemeClr>
                              </a:solidFill>
                              <a:latin typeface="Cambria Math" panose="02040503050406030204" pitchFamily="18" charset="0"/>
                            </a:rPr>
                            <m:t>𝑔</m:t>
                          </m:r>
                        </m:e>
                      </m:acc>
                    </m:oMath>
                  </m:oMathPara>
                </a14:m>
                <a:endParaRPr lang="en-US" sz="1800" dirty="0"/>
              </a:p>
              <a:p>
                <a:pPr marL="0" indent="0" algn="ctr">
                  <a:lnSpc>
                    <a:spcPct val="150000"/>
                  </a:lnSpc>
                  <a:buNone/>
                </a:pPr>
                <a14:m>
                  <m:oMath xmlns:m="http://schemas.openxmlformats.org/officeDocument/2006/math">
                    <m:acc>
                      <m:accPr>
                        <m:chr m:val="̂"/>
                        <m:ctrlPr>
                          <a:rPr lang="en-US" sz="1800" i="1">
                            <a:solidFill>
                              <a:schemeClr val="accent6">
                                <a:lumMod val="50000"/>
                              </a:schemeClr>
                            </a:solidFill>
                            <a:latin typeface="Cambria Math" panose="02040503050406030204" pitchFamily="18" charset="0"/>
                          </a:rPr>
                        </m:ctrlPr>
                      </m:accPr>
                      <m:e>
                        <m:r>
                          <m:rPr>
                            <m:sty m:val="p"/>
                          </m:rPr>
                          <a:rPr lang="en-US" sz="1800">
                            <a:solidFill>
                              <a:schemeClr val="accent6">
                                <a:lumMod val="50000"/>
                              </a:schemeClr>
                            </a:solidFill>
                            <a:latin typeface="Cambria Math" panose="02040503050406030204" pitchFamily="18" charset="0"/>
                          </a:rPr>
                          <m:t>ϕ</m:t>
                        </m:r>
                      </m:e>
                    </m:acc>
                    <m:r>
                      <a:rPr lang="en-US" sz="1800" i="1">
                        <a:solidFill>
                          <a:schemeClr val="accent6">
                            <a:lumMod val="50000"/>
                          </a:schemeClr>
                        </a:solidFill>
                        <a:latin typeface="Cambria Math" panose="02040503050406030204" pitchFamily="18" charset="0"/>
                      </a:rPr>
                      <m:t>=</m:t>
                    </m:r>
                    <m:nary>
                      <m:naryPr>
                        <m:chr m:val="∑"/>
                        <m:ctrlPr>
                          <a:rPr lang="en-US" sz="1800" i="1">
                            <a:solidFill>
                              <a:schemeClr val="accent6">
                                <a:lumMod val="50000"/>
                              </a:schemeClr>
                            </a:solidFill>
                            <a:latin typeface="Cambria Math" panose="02040503050406030204" pitchFamily="18" charset="0"/>
                          </a:rPr>
                        </m:ctrlPr>
                      </m:naryPr>
                      <m:sub>
                        <m:r>
                          <m:rPr>
                            <m:brk m:alnAt="23"/>
                          </m:rPr>
                          <a:rPr lang="en-US" sz="1800" i="1">
                            <a:solidFill>
                              <a:schemeClr val="accent6">
                                <a:lumMod val="50000"/>
                              </a:schemeClr>
                            </a:solidFill>
                            <a:latin typeface="Cambria Math" panose="02040503050406030204" pitchFamily="18" charset="0"/>
                          </a:rPr>
                          <m:t>𝑖</m:t>
                        </m:r>
                        <m:r>
                          <a:rPr lang="en-US" sz="1800" i="1">
                            <a:solidFill>
                              <a:schemeClr val="accent6">
                                <a:lumMod val="50000"/>
                              </a:schemeClr>
                            </a:solidFill>
                            <a:latin typeface="Cambria Math" panose="02040503050406030204" pitchFamily="18" charset="0"/>
                          </a:rPr>
                          <m:t>=1</m:t>
                        </m:r>
                      </m:sub>
                      <m:sup>
                        <m:r>
                          <a:rPr lang="en-US" sz="1800" i="1">
                            <a:solidFill>
                              <a:schemeClr val="accent6">
                                <a:lumMod val="50000"/>
                              </a:schemeClr>
                            </a:solidFill>
                            <a:latin typeface="Cambria Math" panose="02040503050406030204" pitchFamily="18" charset="0"/>
                          </a:rPr>
                          <m:t>𝑚</m:t>
                        </m:r>
                      </m:sup>
                      <m:e>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𝜎</m:t>
                            </m:r>
                          </m:e>
                          <m:sub>
                            <m:r>
                              <a:rPr lang="en-US" sz="1800" i="1">
                                <a:solidFill>
                                  <a:schemeClr val="accent6">
                                    <a:lumMod val="50000"/>
                                  </a:schemeClr>
                                </a:solidFill>
                                <a:latin typeface="Cambria Math" panose="02040503050406030204" pitchFamily="18" charset="0"/>
                              </a:rPr>
                              <m:t>𝑖</m:t>
                            </m:r>
                          </m:sub>
                        </m:sSub>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𝑢</m:t>
                            </m:r>
                          </m:e>
                          <m:sub>
                            <m:r>
                              <a:rPr lang="en-US" sz="1800" i="1">
                                <a:solidFill>
                                  <a:schemeClr val="accent6">
                                    <a:lumMod val="50000"/>
                                  </a:schemeClr>
                                </a:solidFill>
                                <a:latin typeface="Cambria Math" panose="02040503050406030204" pitchFamily="18" charset="0"/>
                              </a:rPr>
                              <m:t>𝑖</m:t>
                            </m:r>
                          </m:sub>
                        </m:sSub>
                        <m:sSubSup>
                          <m:sSubSupPr>
                            <m:ctrlPr>
                              <a:rPr lang="en-US" sz="1800" i="1">
                                <a:solidFill>
                                  <a:schemeClr val="accent6">
                                    <a:lumMod val="50000"/>
                                  </a:schemeClr>
                                </a:solidFill>
                                <a:latin typeface="Cambria Math" panose="02040503050406030204" pitchFamily="18" charset="0"/>
                              </a:rPr>
                            </m:ctrlPr>
                          </m:sSubSupPr>
                          <m:e>
                            <m:r>
                              <a:rPr lang="en-US" sz="1800" i="1">
                                <a:solidFill>
                                  <a:schemeClr val="accent6">
                                    <a:lumMod val="50000"/>
                                  </a:schemeClr>
                                </a:solidFill>
                                <a:latin typeface="Cambria Math" panose="02040503050406030204" pitchFamily="18" charset="0"/>
                              </a:rPr>
                              <m:t>𝑣</m:t>
                            </m:r>
                          </m:e>
                          <m:sub>
                            <m:r>
                              <a:rPr lang="en-US" sz="1800" i="1">
                                <a:solidFill>
                                  <a:schemeClr val="accent6">
                                    <a:lumMod val="50000"/>
                                  </a:schemeClr>
                                </a:solidFill>
                                <a:latin typeface="Cambria Math" panose="02040503050406030204" pitchFamily="18" charset="0"/>
                              </a:rPr>
                              <m:t>𝑖</m:t>
                            </m:r>
                          </m:sub>
                          <m:sup>
                            <m:r>
                              <a:rPr lang="en-US" sz="1800" i="1">
                                <a:solidFill>
                                  <a:schemeClr val="accent6">
                                    <a:lumMod val="50000"/>
                                  </a:schemeClr>
                                </a:solidFill>
                                <a:latin typeface="Cambria Math" panose="02040503050406030204" pitchFamily="18" charset="0"/>
                              </a:rPr>
                              <m:t>∗</m:t>
                            </m:r>
                          </m:sup>
                        </m:sSubSup>
                      </m:e>
                    </m:nary>
                    <m:acc>
                      <m:accPr>
                        <m:chr m:val="̂"/>
                        <m:ctrlPr>
                          <a:rPr lang="en-US" sz="1800" i="1">
                            <a:solidFill>
                              <a:schemeClr val="accent6">
                                <a:lumMod val="50000"/>
                              </a:schemeClr>
                            </a:solidFill>
                            <a:latin typeface="Cambria Math" panose="02040503050406030204" pitchFamily="18" charset="0"/>
                          </a:rPr>
                        </m:ctrlPr>
                      </m:accPr>
                      <m:e>
                        <m:r>
                          <a:rPr lang="en-US" sz="1800" i="1">
                            <a:solidFill>
                              <a:schemeClr val="accent6">
                                <a:lumMod val="50000"/>
                              </a:schemeClr>
                            </a:solidFill>
                            <a:latin typeface="Cambria Math" panose="02040503050406030204" pitchFamily="18" charset="0"/>
                          </a:rPr>
                          <m:t>𝑔</m:t>
                        </m:r>
                      </m:e>
                    </m:acc>
                  </m:oMath>
                </a14:m>
                <a:r>
                  <a:rPr lang="en-US" sz="1800" dirty="0"/>
                  <a:t> </a:t>
                </a:r>
              </a:p>
              <a:p>
                <a:pPr marL="0" indent="0" algn="ctr">
                  <a:lnSpc>
                    <a:spcPct val="150000"/>
                  </a:lnSpc>
                  <a:buNone/>
                </a:pPr>
                <a14:m>
                  <m:oMath xmlns:m="http://schemas.openxmlformats.org/officeDocument/2006/math">
                    <m:acc>
                      <m:accPr>
                        <m:chr m:val="̂"/>
                        <m:ctrlPr>
                          <a:rPr lang="en-US" sz="1800" i="1">
                            <a:solidFill>
                              <a:schemeClr val="accent6">
                                <a:lumMod val="50000"/>
                              </a:schemeClr>
                            </a:solidFill>
                            <a:latin typeface="Cambria Math" panose="02040503050406030204" pitchFamily="18" charset="0"/>
                          </a:rPr>
                        </m:ctrlPr>
                      </m:accPr>
                      <m:e>
                        <m:r>
                          <m:rPr>
                            <m:sty m:val="p"/>
                          </m:rPr>
                          <a:rPr lang="en-US" sz="1800">
                            <a:solidFill>
                              <a:schemeClr val="accent6">
                                <a:lumMod val="50000"/>
                              </a:schemeClr>
                            </a:solidFill>
                            <a:latin typeface="Cambria Math" panose="02040503050406030204" pitchFamily="18" charset="0"/>
                          </a:rPr>
                          <m:t>ϕ</m:t>
                        </m:r>
                      </m:e>
                    </m:acc>
                    <m:r>
                      <a:rPr lang="en-US" sz="1800" i="1">
                        <a:solidFill>
                          <a:schemeClr val="accent6">
                            <a:lumMod val="50000"/>
                          </a:schemeClr>
                        </a:solidFill>
                        <a:latin typeface="Cambria Math" panose="02040503050406030204" pitchFamily="18" charset="0"/>
                      </a:rPr>
                      <m:t>=</m:t>
                    </m:r>
                    <m:nary>
                      <m:naryPr>
                        <m:chr m:val="∑"/>
                        <m:ctrlPr>
                          <a:rPr lang="en-US" sz="1800" i="1">
                            <a:solidFill>
                              <a:schemeClr val="accent6">
                                <a:lumMod val="50000"/>
                              </a:schemeClr>
                            </a:solidFill>
                            <a:latin typeface="Cambria Math" panose="02040503050406030204" pitchFamily="18" charset="0"/>
                          </a:rPr>
                        </m:ctrlPr>
                      </m:naryPr>
                      <m:sub>
                        <m:r>
                          <m:rPr>
                            <m:brk m:alnAt="23"/>
                          </m:rPr>
                          <a:rPr lang="en-US" sz="1800" i="1">
                            <a:solidFill>
                              <a:schemeClr val="accent6">
                                <a:lumMod val="50000"/>
                              </a:schemeClr>
                            </a:solidFill>
                            <a:latin typeface="Cambria Math" panose="02040503050406030204" pitchFamily="18" charset="0"/>
                          </a:rPr>
                          <m:t>𝑖</m:t>
                        </m:r>
                        <m:r>
                          <a:rPr lang="en-US" sz="1800" i="1">
                            <a:solidFill>
                              <a:schemeClr val="accent6">
                                <a:lumMod val="50000"/>
                              </a:schemeClr>
                            </a:solidFill>
                            <a:latin typeface="Cambria Math" panose="02040503050406030204" pitchFamily="18" charset="0"/>
                          </a:rPr>
                          <m:t>=1</m:t>
                        </m:r>
                      </m:sub>
                      <m:sup>
                        <m:r>
                          <a:rPr lang="en-US" sz="1800" i="1">
                            <a:solidFill>
                              <a:schemeClr val="accent6">
                                <a:lumMod val="50000"/>
                              </a:schemeClr>
                            </a:solidFill>
                            <a:latin typeface="Cambria Math" panose="02040503050406030204" pitchFamily="18" charset="0"/>
                          </a:rPr>
                          <m:t>𝑚</m:t>
                        </m:r>
                      </m:sup>
                      <m:e>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𝜎</m:t>
                            </m:r>
                          </m:e>
                          <m:sub>
                            <m:r>
                              <a:rPr lang="en-US" sz="1800" i="1">
                                <a:solidFill>
                                  <a:schemeClr val="accent6">
                                    <a:lumMod val="50000"/>
                                  </a:schemeClr>
                                </a:solidFill>
                                <a:latin typeface="Cambria Math" panose="02040503050406030204" pitchFamily="18" charset="0"/>
                              </a:rPr>
                              <m:t>𝑖</m:t>
                            </m:r>
                          </m:sub>
                        </m:sSub>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𝑢</m:t>
                            </m:r>
                          </m:e>
                          <m:sub>
                            <m:r>
                              <a:rPr lang="en-US" sz="1800" i="1">
                                <a:solidFill>
                                  <a:schemeClr val="accent6">
                                    <a:lumMod val="50000"/>
                                  </a:schemeClr>
                                </a:solidFill>
                                <a:latin typeface="Cambria Math" panose="02040503050406030204" pitchFamily="18" charset="0"/>
                              </a:rPr>
                              <m:t>𝑖</m:t>
                            </m:r>
                          </m:sub>
                        </m:sSub>
                        <m:sSubSup>
                          <m:sSubSupPr>
                            <m:ctrlPr>
                              <a:rPr lang="en-US" sz="1800" i="1">
                                <a:solidFill>
                                  <a:schemeClr val="accent6">
                                    <a:lumMod val="50000"/>
                                  </a:schemeClr>
                                </a:solidFill>
                                <a:latin typeface="Cambria Math" panose="02040503050406030204" pitchFamily="18" charset="0"/>
                              </a:rPr>
                            </m:ctrlPr>
                          </m:sSubSupPr>
                          <m:e>
                            <m:r>
                              <a:rPr lang="en-US" sz="1800" b="0" i="1" smtClean="0">
                                <a:solidFill>
                                  <a:schemeClr val="accent6">
                                    <a:lumMod val="50000"/>
                                  </a:schemeClr>
                                </a:solidFill>
                                <a:latin typeface="Cambria Math" panose="02040503050406030204" pitchFamily="18" charset="0"/>
                              </a:rPr>
                              <m:t>&lt;</m:t>
                            </m:r>
                            <m:r>
                              <a:rPr lang="en-US" sz="1800" i="1">
                                <a:solidFill>
                                  <a:schemeClr val="accent6">
                                    <a:lumMod val="50000"/>
                                  </a:schemeClr>
                                </a:solidFill>
                                <a:latin typeface="Cambria Math" panose="02040503050406030204" pitchFamily="18" charset="0"/>
                              </a:rPr>
                              <m:t>𝑣</m:t>
                            </m:r>
                          </m:e>
                          <m:sub>
                            <m:r>
                              <a:rPr lang="en-US" sz="1800" i="1">
                                <a:solidFill>
                                  <a:schemeClr val="accent6">
                                    <a:lumMod val="50000"/>
                                  </a:schemeClr>
                                </a:solidFill>
                                <a:latin typeface="Cambria Math" panose="02040503050406030204" pitchFamily="18" charset="0"/>
                              </a:rPr>
                              <m:t>𝑖</m:t>
                            </m:r>
                          </m:sub>
                          <m:sup>
                            <m:r>
                              <a:rPr lang="en-US" sz="1800" b="0" i="1" smtClean="0">
                                <a:solidFill>
                                  <a:schemeClr val="accent6">
                                    <a:lumMod val="50000"/>
                                  </a:schemeClr>
                                </a:solidFill>
                                <a:latin typeface="Cambria Math" panose="02040503050406030204" pitchFamily="18" charset="0"/>
                              </a:rPr>
                              <m:t> </m:t>
                            </m:r>
                          </m:sup>
                        </m:sSubSup>
                        <m:r>
                          <a:rPr lang="en-US" sz="1800" b="0" i="1" smtClean="0">
                            <a:solidFill>
                              <a:schemeClr val="accent6">
                                <a:lumMod val="50000"/>
                              </a:schemeClr>
                            </a:solidFill>
                            <a:latin typeface="Cambria Math" panose="02040503050406030204" pitchFamily="18" charset="0"/>
                          </a:rPr>
                          <m:t>,</m:t>
                        </m:r>
                      </m:e>
                    </m:nary>
                    <m:acc>
                      <m:accPr>
                        <m:chr m:val="̂"/>
                        <m:ctrlPr>
                          <a:rPr lang="en-US" sz="1800" i="1">
                            <a:solidFill>
                              <a:schemeClr val="accent6">
                                <a:lumMod val="50000"/>
                              </a:schemeClr>
                            </a:solidFill>
                            <a:latin typeface="Cambria Math" panose="02040503050406030204" pitchFamily="18" charset="0"/>
                          </a:rPr>
                        </m:ctrlPr>
                      </m:accPr>
                      <m:e>
                        <m:r>
                          <a:rPr lang="en-US" sz="1800" i="1">
                            <a:solidFill>
                              <a:schemeClr val="accent6">
                                <a:lumMod val="50000"/>
                              </a:schemeClr>
                            </a:solidFill>
                            <a:latin typeface="Cambria Math" panose="02040503050406030204" pitchFamily="18" charset="0"/>
                          </a:rPr>
                          <m:t>𝑔</m:t>
                        </m:r>
                      </m:e>
                    </m:acc>
                    <m:r>
                      <a:rPr lang="en-US" sz="1800" b="0" i="1" smtClean="0">
                        <a:solidFill>
                          <a:schemeClr val="accent6">
                            <a:lumMod val="50000"/>
                          </a:schemeClr>
                        </a:solidFill>
                        <a:latin typeface="Cambria Math" panose="02040503050406030204" pitchFamily="18" charset="0"/>
                      </a:rPr>
                      <m:t>&gt;</m:t>
                    </m:r>
                  </m:oMath>
                </a14:m>
                <a:r>
                  <a:rPr lang="en-US" sz="1800" b="0" dirty="0">
                    <a:solidFill>
                      <a:schemeClr val="accent6">
                        <a:lumMod val="50000"/>
                      </a:schemeClr>
                    </a:solidFill>
                  </a:rPr>
                  <a:t> </a:t>
                </a:r>
              </a:p>
              <a:p>
                <a:pPr marL="0" indent="0" algn="ctr">
                  <a:lnSpc>
                    <a:spcPct val="150000"/>
                  </a:lnSpc>
                  <a:buNone/>
                </a:pPr>
                <a14:m>
                  <m:oMath xmlns:m="http://schemas.openxmlformats.org/officeDocument/2006/math">
                    <m:acc>
                      <m:accPr>
                        <m:chr m:val="̂"/>
                        <m:ctrlPr>
                          <a:rPr lang="en-US" sz="1800" i="1">
                            <a:solidFill>
                              <a:schemeClr val="accent6">
                                <a:lumMod val="50000"/>
                              </a:schemeClr>
                            </a:solidFill>
                            <a:latin typeface="Cambria Math" panose="02040503050406030204" pitchFamily="18" charset="0"/>
                          </a:rPr>
                        </m:ctrlPr>
                      </m:accPr>
                      <m:e>
                        <m:r>
                          <m:rPr>
                            <m:sty m:val="p"/>
                          </m:rPr>
                          <a:rPr lang="en-US" sz="1800">
                            <a:solidFill>
                              <a:schemeClr val="accent6">
                                <a:lumMod val="50000"/>
                              </a:schemeClr>
                            </a:solidFill>
                            <a:latin typeface="Cambria Math" panose="02040503050406030204" pitchFamily="18" charset="0"/>
                          </a:rPr>
                          <m:t>ϕ</m:t>
                        </m:r>
                      </m:e>
                    </m:acc>
                    <m:r>
                      <a:rPr lang="en-US" sz="1800" i="1">
                        <a:solidFill>
                          <a:schemeClr val="accent6">
                            <a:lumMod val="50000"/>
                          </a:schemeClr>
                        </a:solidFill>
                        <a:latin typeface="Cambria Math" panose="02040503050406030204" pitchFamily="18" charset="0"/>
                      </a:rPr>
                      <m:t>=</m:t>
                    </m:r>
                    <m:nary>
                      <m:naryPr>
                        <m:chr m:val="∑"/>
                        <m:ctrlPr>
                          <a:rPr lang="en-US" sz="1800" i="1" smtClean="0">
                            <a:solidFill>
                              <a:schemeClr val="accent6">
                                <a:lumMod val="50000"/>
                              </a:schemeClr>
                            </a:solidFill>
                            <a:latin typeface="Cambria Math" panose="02040503050406030204" pitchFamily="18" charset="0"/>
                          </a:rPr>
                        </m:ctrlPr>
                      </m:naryPr>
                      <m:sub>
                        <m:r>
                          <m:rPr>
                            <m:brk m:alnAt="23"/>
                          </m:rPr>
                          <a:rPr lang="en-US" sz="1800" i="1">
                            <a:solidFill>
                              <a:schemeClr val="accent6">
                                <a:lumMod val="50000"/>
                              </a:schemeClr>
                            </a:solidFill>
                            <a:latin typeface="Cambria Math" panose="02040503050406030204" pitchFamily="18" charset="0"/>
                          </a:rPr>
                          <m:t>𝑖</m:t>
                        </m:r>
                        <m:r>
                          <a:rPr lang="en-US" sz="1800" i="1">
                            <a:solidFill>
                              <a:schemeClr val="accent6">
                                <a:lumMod val="50000"/>
                              </a:schemeClr>
                            </a:solidFill>
                            <a:latin typeface="Cambria Math" panose="02040503050406030204" pitchFamily="18" charset="0"/>
                          </a:rPr>
                          <m:t>=1</m:t>
                        </m:r>
                      </m:sub>
                      <m:sup>
                        <m:r>
                          <a:rPr lang="en-US" sz="1800" i="1">
                            <a:solidFill>
                              <a:schemeClr val="accent6">
                                <a:lumMod val="50000"/>
                              </a:schemeClr>
                            </a:solidFill>
                            <a:latin typeface="Cambria Math" panose="02040503050406030204" pitchFamily="18" charset="0"/>
                          </a:rPr>
                          <m:t>𝑚</m:t>
                        </m:r>
                      </m:sup>
                      <m:e>
                        <m:sSub>
                          <m:sSubPr>
                            <m:ctrlPr>
                              <a:rPr lang="en-US" sz="1800" i="1">
                                <a:solidFill>
                                  <a:schemeClr val="accent6">
                                    <a:lumMod val="50000"/>
                                  </a:schemeClr>
                                </a:solidFill>
                                <a:latin typeface="Cambria Math" panose="02040503050406030204" pitchFamily="18" charset="0"/>
                              </a:rPr>
                            </m:ctrlPr>
                          </m:sSubPr>
                          <m:e>
                            <m:r>
                              <a:rPr lang="en-US" sz="1800" i="1">
                                <a:solidFill>
                                  <a:schemeClr val="accent6">
                                    <a:lumMod val="50000"/>
                                  </a:schemeClr>
                                </a:solidFill>
                                <a:latin typeface="Cambria Math" panose="02040503050406030204" pitchFamily="18" charset="0"/>
                              </a:rPr>
                              <m:t>𝜎</m:t>
                            </m:r>
                          </m:e>
                          <m:sub>
                            <m:r>
                              <a:rPr lang="en-US" sz="1800" i="1">
                                <a:solidFill>
                                  <a:schemeClr val="accent6">
                                    <a:lumMod val="50000"/>
                                  </a:schemeClr>
                                </a:solidFill>
                                <a:latin typeface="Cambria Math" panose="02040503050406030204" pitchFamily="18" charset="0"/>
                              </a:rPr>
                              <m:t>𝑖</m:t>
                            </m:r>
                          </m:sub>
                        </m:sSub>
                        <m:sSub>
                          <m:sSubPr>
                            <m:ctrlPr>
                              <a:rPr lang="en-US" sz="1800" i="1">
                                <a:solidFill>
                                  <a:schemeClr val="accent6">
                                    <a:lumMod val="50000"/>
                                  </a:schemeClr>
                                </a:solidFill>
                                <a:latin typeface="Cambria Math" panose="02040503050406030204" pitchFamily="18" charset="0"/>
                              </a:rPr>
                            </m:ctrlPr>
                          </m:sSubPr>
                          <m:e>
                            <m:sSub>
                              <m:sSubPr>
                                <m:ctrlPr>
                                  <a:rPr lang="en-US" sz="1800" b="0" i="1" smtClean="0">
                                    <a:solidFill>
                                      <a:schemeClr val="accent6">
                                        <a:lumMod val="50000"/>
                                      </a:schemeClr>
                                    </a:solidFill>
                                    <a:latin typeface="Cambria Math" panose="02040503050406030204" pitchFamily="18" charset="0"/>
                                  </a:rPr>
                                </m:ctrlPr>
                              </m:sSubPr>
                              <m:e>
                                <m:r>
                                  <a:rPr lang="en-US" sz="1800" b="0" i="1" smtClean="0">
                                    <a:solidFill>
                                      <a:schemeClr val="accent6">
                                        <a:lumMod val="50000"/>
                                      </a:schemeClr>
                                    </a:solidFill>
                                    <a:latin typeface="Cambria Math" panose="02040503050406030204" pitchFamily="18" charset="0"/>
                                  </a:rPr>
                                  <m:t>𝜒</m:t>
                                </m:r>
                              </m:e>
                              <m:sub>
                                <m:r>
                                  <a:rPr lang="en-US" sz="1800" b="0" i="1" smtClean="0">
                                    <a:solidFill>
                                      <a:schemeClr val="accent6">
                                        <a:lumMod val="50000"/>
                                      </a:schemeClr>
                                    </a:solidFill>
                                    <a:latin typeface="Cambria Math" panose="02040503050406030204" pitchFamily="18" charset="0"/>
                                  </a:rPr>
                                  <m:t>𝑖</m:t>
                                </m:r>
                              </m:sub>
                            </m:sSub>
                            <m:r>
                              <a:rPr lang="en-US" sz="1800" i="1">
                                <a:solidFill>
                                  <a:schemeClr val="accent6">
                                    <a:lumMod val="50000"/>
                                  </a:schemeClr>
                                </a:solidFill>
                                <a:latin typeface="Cambria Math" panose="02040503050406030204" pitchFamily="18" charset="0"/>
                              </a:rPr>
                              <m:t>𝑢</m:t>
                            </m:r>
                          </m:e>
                          <m:sub>
                            <m:r>
                              <a:rPr lang="en-US" sz="1800" i="1">
                                <a:solidFill>
                                  <a:schemeClr val="accent6">
                                    <a:lumMod val="50000"/>
                                  </a:schemeClr>
                                </a:solidFill>
                                <a:latin typeface="Cambria Math" panose="02040503050406030204" pitchFamily="18" charset="0"/>
                              </a:rPr>
                              <m:t>𝑖</m:t>
                            </m:r>
                          </m:sub>
                        </m:sSub>
                      </m:e>
                    </m:nary>
                  </m:oMath>
                </a14:m>
                <a:r>
                  <a:rPr lang="en-US" sz="1800" dirty="0"/>
                  <a:t> </a:t>
                </a:r>
              </a:p>
              <a:p>
                <a:pPr marL="0" indent="0" algn="ctr">
                  <a:buNone/>
                </a:pPr>
                <a:endParaRPr lang="en-US" sz="1800" dirty="0"/>
              </a:p>
              <a:p>
                <a:pPr marL="0" indent="0" algn="ctr">
                  <a:buNone/>
                </a:pPr>
                <a:endParaRPr lang="en-US" sz="1800" dirty="0"/>
              </a:p>
              <a:p>
                <a:pPr marL="0" indent="0" algn="ctr">
                  <a:buFont typeface="Arial"/>
                  <a:buNone/>
                </a:pPr>
                <a:endParaRPr lang="en-US" sz="1800" dirty="0"/>
              </a:p>
              <a:p>
                <a:pPr marL="0" indent="0">
                  <a:buFont typeface="Arial"/>
                  <a:buNone/>
                </a:pPr>
                <a:endParaRPr lang="en-US" sz="1800" dirty="0"/>
              </a:p>
            </p:txBody>
          </p:sp>
        </mc:Choice>
        <mc:Fallback xmlns="">
          <p:sp>
            <p:nvSpPr>
              <p:cNvPr id="10" name="Content Placeholder 3">
                <a:extLst>
                  <a:ext uri="{FF2B5EF4-FFF2-40B4-BE49-F238E27FC236}">
                    <a16:creationId xmlns:a16="http://schemas.microsoft.com/office/drawing/2014/main" id="{BA7034F1-0A44-A242-A9E7-540C47776D51}"/>
                  </a:ext>
                </a:extLst>
              </p:cNvPr>
              <p:cNvSpPr txBox="1">
                <a:spLocks noRot="1" noChangeAspect="1" noMove="1" noResize="1" noEditPoints="1" noAdjustHandles="1" noChangeArrowheads="1" noChangeShapeType="1" noTextEdit="1"/>
              </p:cNvSpPr>
              <p:nvPr/>
            </p:nvSpPr>
            <p:spPr>
              <a:xfrm>
                <a:off x="310152" y="2928475"/>
                <a:ext cx="3885928" cy="2029029"/>
              </a:xfrm>
              <a:prstGeom prst="rect">
                <a:avLst/>
              </a:prstGeom>
              <a:blipFill>
                <a:blip r:embed="rId5"/>
                <a:stretch>
                  <a:fillRect b="-279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5119C6-A2F0-084E-AF13-DDB41778E665}"/>
                  </a:ext>
                </a:extLst>
              </p:cNvPr>
              <p:cNvSpPr txBox="1"/>
              <p:nvPr/>
            </p:nvSpPr>
            <p:spPr>
              <a:xfrm>
                <a:off x="4361205" y="2971793"/>
                <a:ext cx="3583890" cy="1092607"/>
              </a:xfrm>
              <a:prstGeom prst="rect">
                <a:avLst/>
              </a:prstGeom>
              <a:noFill/>
            </p:spPr>
            <p:txBody>
              <a:bodyPr wrap="square" rtlCol="0">
                <a:spAutoFit/>
              </a:bodyPr>
              <a:lstStyle/>
              <a:p>
                <a:pPr algn="r"/>
                <a:r>
                  <a:rPr lang="en-US" sz="1300" dirty="0"/>
                  <a:t>Resolvent (output) modes </a:t>
                </a:r>
                <a14:m>
                  <m:oMath xmlns:m="http://schemas.openxmlformats.org/officeDocument/2006/math">
                    <m:r>
                      <m:rPr>
                        <m:sty m:val="p"/>
                      </m:rPr>
                      <a:rPr lang="en-US" sz="1300" b="0" i="0" smtClean="0">
                        <a:latin typeface="Cambria Math" panose="02040503050406030204" pitchFamily="18" charset="0"/>
                      </a:rPr>
                      <m:t>U</m:t>
                    </m:r>
                    <m:r>
                      <a:rPr lang="en-US" sz="1300" b="0" i="0" smtClean="0">
                        <a:latin typeface="Cambria Math" panose="02040503050406030204" pitchFamily="18" charset="0"/>
                      </a:rPr>
                      <m:t>=</m:t>
                    </m:r>
                    <m:d>
                      <m:dPr>
                        <m:begChr m:val="{"/>
                        <m:endChr m:val="}"/>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𝑢</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𝑢</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𝑢</m:t>
                            </m:r>
                          </m:e>
                          <m:sub>
                            <m:r>
                              <a:rPr lang="en-US" sz="1300" b="0" i="1" smtClean="0">
                                <a:latin typeface="Cambria Math" panose="02040503050406030204" pitchFamily="18" charset="0"/>
                              </a:rPr>
                              <m:t>𝑛</m:t>
                            </m:r>
                          </m:sub>
                        </m:sSub>
                      </m:e>
                    </m:d>
                  </m:oMath>
                </a14:m>
                <a:endParaRPr lang="en-US" sz="1300" b="0" dirty="0"/>
              </a:p>
              <a:p>
                <a:pPr algn="r"/>
                <a:r>
                  <a:rPr lang="en-US" sz="1300" dirty="0"/>
                  <a:t>Input modes </a:t>
                </a:r>
                <a14:m>
                  <m:oMath xmlns:m="http://schemas.openxmlformats.org/officeDocument/2006/math">
                    <m:r>
                      <a:rPr lang="en-US" sz="1300" b="0" i="1" smtClean="0">
                        <a:latin typeface="Cambria Math" panose="02040503050406030204" pitchFamily="18" charset="0"/>
                      </a:rPr>
                      <m:t>𝑉</m:t>
                    </m:r>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𝑣</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𝑣</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𝑣</m:t>
                        </m:r>
                      </m:e>
                      <m:sub>
                        <m:r>
                          <a:rPr lang="en-US" sz="1300" b="0" i="1" smtClean="0">
                            <a:latin typeface="Cambria Math" panose="02040503050406030204" pitchFamily="18" charset="0"/>
                          </a:rPr>
                          <m:t>𝑛</m:t>
                        </m:r>
                      </m:sub>
                    </m:sSub>
                    <m:r>
                      <a:rPr lang="en-US" sz="1300" b="0" i="1" smtClean="0">
                        <a:latin typeface="Cambria Math" panose="02040503050406030204" pitchFamily="18" charset="0"/>
                      </a:rPr>
                      <m:t>}</m:t>
                    </m:r>
                  </m:oMath>
                </a14:m>
                <a:endParaRPr lang="en-US" sz="1300" b="0" dirty="0"/>
              </a:p>
              <a:p>
                <a:pPr algn="r"/>
                <a:r>
                  <a:rPr lang="en-US" sz="1300" dirty="0"/>
                  <a:t>Amplification values </a:t>
                </a:r>
                <a14:m>
                  <m:oMath xmlns:m="http://schemas.openxmlformats.org/officeDocument/2006/math">
                    <m:r>
                      <m:rPr>
                        <m:sty m:val="p"/>
                      </m:rPr>
                      <a:rPr lang="en-US" sz="1300" b="0" i="0" smtClean="0">
                        <a:latin typeface="Cambria Math" panose="02040503050406030204" pitchFamily="18" charset="0"/>
                      </a:rPr>
                      <m:t>Σ</m:t>
                    </m:r>
                    <m:r>
                      <a:rPr lang="en-US" sz="1300" i="1">
                        <a:latin typeface="Cambria Math" panose="02040503050406030204" pitchFamily="18" charset="0"/>
                      </a:rPr>
                      <m:t>=</m:t>
                    </m:r>
                    <m:r>
                      <m:rPr>
                        <m:lit/>
                      </m:rPr>
                      <a:rPr lang="en-US" sz="1300" i="1">
                        <a:latin typeface="Cambria Math" panose="02040503050406030204" pitchFamily="18" charset="0"/>
                      </a:rPr>
                      <m:t>{</m:t>
                    </m:r>
                    <m:sSub>
                      <m:sSubPr>
                        <m:ctrlPr>
                          <a:rPr lang="en-US" sz="1300" i="1">
                            <a:latin typeface="Cambria Math" panose="02040503050406030204" pitchFamily="18" charset="0"/>
                          </a:rPr>
                        </m:ctrlPr>
                      </m:sSubPr>
                      <m:e>
                        <m:r>
                          <m:rPr>
                            <m:sty m:val="p"/>
                          </m:rPr>
                          <a:rPr lang="en-US" sz="1300">
                            <a:latin typeface="Cambria Math" panose="02040503050406030204" pitchFamily="18" charset="0"/>
                          </a:rPr>
                          <m:t>σ</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m:rPr>
                            <m:sty m:val="p"/>
                          </m:rPr>
                          <a:rPr lang="en-US" sz="1300">
                            <a:latin typeface="Cambria Math" panose="02040503050406030204" pitchFamily="18" charset="0"/>
                          </a:rPr>
                          <m:t>σ</m:t>
                        </m:r>
                      </m:e>
                      <m:sub>
                        <m:r>
                          <a:rPr lang="en-US" sz="1300" i="1">
                            <a:latin typeface="Cambria Math" panose="02040503050406030204" pitchFamily="18" charset="0"/>
                          </a:rPr>
                          <m:t>2</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m:rPr>
                            <m:sty m:val="p"/>
                          </m:rPr>
                          <a:rPr lang="en-US" sz="1300">
                            <a:latin typeface="Cambria Math" panose="02040503050406030204" pitchFamily="18" charset="0"/>
                          </a:rPr>
                          <m:t>σ</m:t>
                        </m:r>
                      </m:e>
                      <m:sub>
                        <m:r>
                          <a:rPr lang="en-US" sz="1300" b="0" i="1" smtClean="0">
                            <a:latin typeface="Cambria Math" panose="02040503050406030204" pitchFamily="18" charset="0"/>
                          </a:rPr>
                          <m:t>𝑛</m:t>
                        </m:r>
                      </m:sub>
                    </m:sSub>
                    <m:r>
                      <m:rPr>
                        <m:lit/>
                      </m:rPr>
                      <a:rPr lang="en-US" sz="1300" i="1">
                        <a:latin typeface="Cambria Math" panose="02040503050406030204" pitchFamily="18" charset="0"/>
                      </a:rPr>
                      <m:t>}</m:t>
                    </m:r>
                  </m:oMath>
                </a14:m>
                <a:endParaRPr lang="en-US" sz="1300" dirty="0"/>
              </a:p>
              <a:p>
                <a:pPr algn="r"/>
                <a:r>
                  <a:rPr lang="en-US" sz="1300" dirty="0"/>
                  <a:t>Weights: </a:t>
                </a:r>
                <a14:m>
                  <m:oMath xmlns:m="http://schemas.openxmlformats.org/officeDocument/2006/math">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𝜒</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𝜒</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𝜒</m:t>
                        </m:r>
                      </m:e>
                      <m:sub>
                        <m:r>
                          <a:rPr lang="en-US" sz="1300" b="0" i="1" smtClean="0">
                            <a:latin typeface="Cambria Math" panose="02040503050406030204" pitchFamily="18" charset="0"/>
                          </a:rPr>
                          <m:t>𝑛</m:t>
                        </m:r>
                      </m:sub>
                    </m:sSub>
                    <m:r>
                      <a:rPr lang="en-US" sz="1300" b="0" i="1" smtClean="0">
                        <a:latin typeface="Cambria Math" panose="02040503050406030204" pitchFamily="18" charset="0"/>
                      </a:rPr>
                      <m:t>}</m:t>
                    </m:r>
                  </m:oMath>
                </a14:m>
                <a:endParaRPr lang="en-US" sz="1300" dirty="0"/>
              </a:p>
              <a:p>
                <a:pPr algn="r"/>
                <a:endParaRPr lang="en-US" sz="1300" dirty="0"/>
              </a:p>
            </p:txBody>
          </p:sp>
        </mc:Choice>
        <mc:Fallback xmlns="">
          <p:sp>
            <p:nvSpPr>
              <p:cNvPr id="11" name="TextBox 10">
                <a:extLst>
                  <a:ext uri="{FF2B5EF4-FFF2-40B4-BE49-F238E27FC236}">
                    <a16:creationId xmlns:a16="http://schemas.microsoft.com/office/drawing/2014/main" id="{635119C6-A2F0-084E-AF13-DDB41778E665}"/>
                  </a:ext>
                </a:extLst>
              </p:cNvPr>
              <p:cNvSpPr txBox="1">
                <a:spLocks noRot="1" noChangeAspect="1" noMove="1" noResize="1" noEditPoints="1" noAdjustHandles="1" noChangeArrowheads="1" noChangeShapeType="1" noTextEdit="1"/>
              </p:cNvSpPr>
              <p:nvPr/>
            </p:nvSpPr>
            <p:spPr>
              <a:xfrm>
                <a:off x="4361205" y="2971793"/>
                <a:ext cx="3583890" cy="1092607"/>
              </a:xfrm>
              <a:prstGeom prst="rect">
                <a:avLst/>
              </a:prstGeom>
              <a:blipFill>
                <a:blip r:embed="rId6"/>
                <a:stretch>
                  <a:fillRect/>
                </a:stretch>
              </a:blipFill>
            </p:spPr>
            <p:txBody>
              <a:bodyPr/>
              <a:lstStyle/>
              <a:p>
                <a:r>
                  <a:rPr lang="en-US">
                    <a:noFill/>
                  </a:rPr>
                  <a:t> </a:t>
                </a:r>
              </a:p>
            </p:txBody>
          </p:sp>
        </mc:Fallback>
      </mc:AlternateContent>
      <p:sp>
        <p:nvSpPr>
          <p:cNvPr id="12" name="Down Arrow 11">
            <a:extLst>
              <a:ext uri="{FF2B5EF4-FFF2-40B4-BE49-F238E27FC236}">
                <a16:creationId xmlns:a16="http://schemas.microsoft.com/office/drawing/2014/main" id="{3411FADA-EDAF-4E41-94BE-2E331A303D68}"/>
              </a:ext>
            </a:extLst>
          </p:cNvPr>
          <p:cNvSpPr/>
          <p:nvPr/>
        </p:nvSpPr>
        <p:spPr>
          <a:xfrm rot="16200000">
            <a:off x="4400484" y="3973101"/>
            <a:ext cx="289560" cy="1049748"/>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1BFCDC-80E1-5043-82CD-A357819A9C1E}"/>
                  </a:ext>
                </a:extLst>
              </p:cNvPr>
              <p:cNvSpPr txBox="1"/>
              <p:nvPr/>
            </p:nvSpPr>
            <p:spPr>
              <a:xfrm>
                <a:off x="3971930" y="3983862"/>
                <a:ext cx="10293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D21BFCDC-80E1-5043-82CD-A357819A9C1E}"/>
                  </a:ext>
                </a:extLst>
              </p:cNvPr>
              <p:cNvSpPr txBox="1">
                <a:spLocks noRot="1" noChangeAspect="1" noMove="1" noResize="1" noEditPoints="1" noAdjustHandles="1" noChangeArrowheads="1" noChangeShapeType="1" noTextEdit="1"/>
              </p:cNvSpPr>
              <p:nvPr/>
            </p:nvSpPr>
            <p:spPr>
              <a:xfrm>
                <a:off x="3971930" y="3983862"/>
                <a:ext cx="102932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D64C858-F6AE-2947-8886-6AC94DAF0102}"/>
                  </a:ext>
                </a:extLst>
              </p:cNvPr>
              <p:cNvSpPr/>
              <p:nvPr/>
            </p:nvSpPr>
            <p:spPr>
              <a:xfrm>
                <a:off x="5853906" y="4261881"/>
                <a:ext cx="1398588" cy="38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accent6">
                                  <a:lumMod val="50000"/>
                                </a:schemeClr>
                              </a:solidFill>
                              <a:latin typeface="Cambria Math" panose="02040503050406030204" pitchFamily="18" charset="0"/>
                            </a:rPr>
                          </m:ctrlPr>
                        </m:accPr>
                        <m:e>
                          <m:r>
                            <m:rPr>
                              <m:sty m:val="p"/>
                            </m:rPr>
                            <a:rPr lang="en-US">
                              <a:solidFill>
                                <a:schemeClr val="accent6">
                                  <a:lumMod val="50000"/>
                                </a:schemeClr>
                              </a:solidFill>
                              <a:latin typeface="Cambria Math" panose="02040503050406030204" pitchFamily="18" charset="0"/>
                            </a:rPr>
                            <m:t>ϕ</m:t>
                          </m:r>
                        </m:e>
                      </m:acc>
                      <m:r>
                        <a:rPr lang="en-US" i="1">
                          <a:solidFill>
                            <a:schemeClr val="accent6">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ea typeface="Cambria Math" panose="02040503050406030204" pitchFamily="18" charset="0"/>
                            </a:rPr>
                            <m:t>𝜎</m:t>
                          </m:r>
                        </m:e>
                        <m:sub>
                          <m:r>
                            <a:rPr lang="en-US" b="0" i="1" smtClean="0">
                              <a:solidFill>
                                <a:schemeClr val="accent6">
                                  <a:lumMod val="50000"/>
                                </a:schemeClr>
                              </a:solidFill>
                              <a:latin typeface="Cambria Math" panose="02040503050406030204" pitchFamily="18" charset="0"/>
                              <a:ea typeface="Cambria Math" panose="02040503050406030204" pitchFamily="18" charset="0"/>
                            </a:rPr>
                            <m:t>1</m:t>
                          </m:r>
                        </m:sub>
                      </m:sSub>
                      <m:sSub>
                        <m:sSub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ea typeface="Cambria Math" panose="02040503050406030204" pitchFamily="18" charset="0"/>
                            </a:rPr>
                            <m:t>𝜒</m:t>
                          </m:r>
                        </m:e>
                        <m:sub>
                          <m:r>
                            <a:rPr lang="en-US" b="0" i="1" smtClean="0">
                              <a:solidFill>
                                <a:schemeClr val="accent6">
                                  <a:lumMod val="50000"/>
                                </a:schemeClr>
                              </a:solidFill>
                              <a:latin typeface="Cambria Math" panose="02040503050406030204" pitchFamily="18" charset="0"/>
                              <a:ea typeface="Cambria Math" panose="02040503050406030204" pitchFamily="18" charset="0"/>
                            </a:rPr>
                            <m:t>1</m:t>
                          </m:r>
                        </m:sub>
                      </m:sSub>
                      <m:sSub>
                        <m:sSub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ea typeface="Cambria Math" panose="02040503050406030204" pitchFamily="18" charset="0"/>
                            </a:rPr>
                            <m:t>𝑢</m:t>
                          </m:r>
                        </m:e>
                        <m:sub>
                          <m:r>
                            <a:rPr lang="en-US" b="0" i="1" smtClean="0">
                              <a:solidFill>
                                <a:schemeClr val="accent6">
                                  <a:lumMod val="50000"/>
                                </a:schemeClr>
                              </a:solidFill>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4" name="Rectangle 13">
                <a:extLst>
                  <a:ext uri="{FF2B5EF4-FFF2-40B4-BE49-F238E27FC236}">
                    <a16:creationId xmlns:a16="http://schemas.microsoft.com/office/drawing/2014/main" id="{5D64C858-F6AE-2947-8886-6AC94DAF0102}"/>
                  </a:ext>
                </a:extLst>
              </p:cNvPr>
              <p:cNvSpPr>
                <a:spLocks noRot="1" noChangeAspect="1" noMove="1" noResize="1" noEditPoints="1" noAdjustHandles="1" noChangeArrowheads="1" noChangeShapeType="1" noTextEdit="1"/>
              </p:cNvSpPr>
              <p:nvPr/>
            </p:nvSpPr>
            <p:spPr>
              <a:xfrm>
                <a:off x="5853906" y="4261881"/>
                <a:ext cx="1398588" cy="380873"/>
              </a:xfrm>
              <a:prstGeom prst="rect">
                <a:avLst/>
              </a:prstGeom>
              <a:blipFill>
                <a:blip r:embed="rId8"/>
                <a:stretch>
                  <a:fillRect t="-3226" b="-1290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6A81E50-251F-3947-93F3-B3DF4B33DCFC}"/>
              </a:ext>
            </a:extLst>
          </p:cNvPr>
          <p:cNvSpPr txBox="1"/>
          <p:nvPr/>
        </p:nvSpPr>
        <p:spPr>
          <a:xfrm>
            <a:off x="5377020" y="4747266"/>
            <a:ext cx="2568075" cy="369332"/>
          </a:xfrm>
          <a:prstGeom prst="rect">
            <a:avLst/>
          </a:prstGeom>
          <a:noFill/>
        </p:spPr>
        <p:txBody>
          <a:bodyPr wrap="none" rtlCol="0">
            <a:spAutoFit/>
          </a:bodyPr>
          <a:lstStyle/>
          <a:p>
            <a:r>
              <a:rPr lang="en-US" dirty="0"/>
              <a:t>First-rank approximation</a:t>
            </a:r>
          </a:p>
        </p:txBody>
      </p:sp>
      <p:sp>
        <p:nvSpPr>
          <p:cNvPr id="5" name="Rectangle 4">
            <a:extLst>
              <a:ext uri="{FF2B5EF4-FFF2-40B4-BE49-F238E27FC236}">
                <a16:creationId xmlns:a16="http://schemas.microsoft.com/office/drawing/2014/main" id="{613573C3-F6C2-D260-1E5E-32278F6BFF4C}"/>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05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3FA0F4-EACE-D24B-A46A-4B38F169DD9A}"/>
              </a:ext>
            </a:extLst>
          </p:cNvPr>
          <p:cNvSpPr>
            <a:spLocks noGrp="1"/>
          </p:cNvSpPr>
          <p:nvPr>
            <p:ph type="sldNum" sz="quarter" idx="12"/>
          </p:nvPr>
        </p:nvSpPr>
        <p:spPr/>
        <p:txBody>
          <a:bodyPr/>
          <a:lstStyle/>
          <a:p>
            <a:fld id="{8A758EFE-665F-4341-B5B8-2DAEADA52F6C}" type="slidenum">
              <a:rPr lang="en-US" smtClean="0"/>
              <a:pPr/>
              <a:t>16</a:t>
            </a:fld>
            <a:endParaRPr lang="en-US" dirty="0"/>
          </a:p>
        </p:txBody>
      </p:sp>
      <p:sp>
        <p:nvSpPr>
          <p:cNvPr id="3" name="Title 2">
            <a:extLst>
              <a:ext uri="{FF2B5EF4-FFF2-40B4-BE49-F238E27FC236}">
                <a16:creationId xmlns:a16="http://schemas.microsoft.com/office/drawing/2014/main" id="{4C2035C4-1FBE-A942-B7B6-B495CF9C17F6}"/>
              </a:ext>
            </a:extLst>
          </p:cNvPr>
          <p:cNvSpPr>
            <a:spLocks noGrp="1"/>
          </p:cNvSpPr>
          <p:nvPr>
            <p:ph type="title"/>
          </p:nvPr>
        </p:nvSpPr>
        <p:spPr/>
        <p:txBody>
          <a:bodyPr/>
          <a:lstStyle/>
          <a:p>
            <a:r>
              <a:rPr lang="en-US" dirty="0"/>
              <a:t>Optimization problem</a:t>
            </a:r>
          </a:p>
        </p:txBody>
      </p:sp>
      <p:sp>
        <p:nvSpPr>
          <p:cNvPr id="4" name="Content Placeholder 3">
            <a:extLst>
              <a:ext uri="{FF2B5EF4-FFF2-40B4-BE49-F238E27FC236}">
                <a16:creationId xmlns:a16="http://schemas.microsoft.com/office/drawing/2014/main" id="{DB64C649-7EA5-6B43-A9D2-9D7CA79D6020}"/>
              </a:ext>
            </a:extLst>
          </p:cNvPr>
          <p:cNvSpPr>
            <a:spLocks noGrp="1"/>
          </p:cNvSpPr>
          <p:nvPr>
            <p:ph idx="1"/>
          </p:nvPr>
        </p:nvSpPr>
        <p:spPr>
          <a:xfrm>
            <a:off x="430464" y="1002632"/>
            <a:ext cx="8229600" cy="1378827"/>
          </a:xfrm>
        </p:spPr>
        <p:txBody>
          <a:bodyPr/>
          <a:lstStyle/>
          <a:p>
            <a:pPr marL="0" indent="0">
              <a:buNone/>
            </a:pPr>
            <a:r>
              <a:rPr lang="en-US" dirty="0"/>
              <a:t>Recall optimization problem: Compute weights that minimize error between DNS spectra and Resolvent Spectra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E67704-AE85-DA4F-9FC7-3A0C3C093FFE}"/>
                  </a:ext>
                </a:extLst>
              </p:cNvPr>
              <p:cNvSpPr txBox="1"/>
              <p:nvPr/>
            </p:nvSpPr>
            <p:spPr>
              <a:xfrm>
                <a:off x="483936" y="1935392"/>
                <a:ext cx="8123891" cy="2217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𝑚𝑖𝑛𝑖𝑚𝑖𝑧𝑒</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𝐷𝑁𝑆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𝑟𝑒𝑠𝑜𝑙𝑣𝑒𝑛𝑡</m:t>
                                              </m:r>
                                            </m:sub>
                                          </m:sSub>
                                        </m:e>
                                      </m:d>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𝐷𝑁𝑆</m:t>
                                              </m:r>
                                            </m:sub>
                                          </m:sSub>
                                        </m:e>
                                      </m:d>
                                    </m:e>
                                  </m:d>
                                </m:e>
                                <m:sup>
                                  <m:r>
                                    <a:rPr lang="en-US" b="0" i="1" smtClean="0">
                                      <a:latin typeface="Cambria Math" panose="02040503050406030204" pitchFamily="18" charset="0"/>
                                    </a:rPr>
                                    <m:t>2</m:t>
                                  </m:r>
                                </m:sup>
                              </m:sSup>
                            </m:den>
                          </m:f>
                        </m:e>
                      </m:nary>
                    </m:oMath>
                  </m:oMathPara>
                </a14:m>
                <a:endParaRPr lang="en-US" dirty="0"/>
              </a:p>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𝑢𝑢</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𝜒</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𝑢𝑢</m:t>
                                          </m:r>
                                        </m:sub>
                                      </m:sSub>
                                    </m:e>
                                  </m:d>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𝑢𝑢</m:t>
                                          </m:r>
                                        </m:sub>
                                      </m:sSub>
                                    </m:e>
                                  </m:d>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𝑢𝑣</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𝑢</m:t>
                                          </m:r>
                                          <m:r>
                                            <a:rPr lang="en-US" b="0" i="1" smtClean="0">
                                              <a:latin typeface="Cambria Math" panose="02040503050406030204" pitchFamily="18" charset="0"/>
                                            </a:rPr>
                                            <m:t>𝑣</m:t>
                                          </m:r>
                                        </m:sub>
                                      </m:sSub>
                                    </m:e>
                                  </m:d>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𝑢</m:t>
                                          </m:r>
                                          <m:r>
                                            <a:rPr lang="en-US" b="0" i="1" smtClean="0">
                                              <a:latin typeface="Cambria Math" panose="02040503050406030204" pitchFamily="18" charset="0"/>
                                            </a:rPr>
                                            <m:t>𝑣</m:t>
                                          </m:r>
                                        </m:sub>
                                      </m:sSub>
                                    </m:e>
                                  </m:d>
                                </m:e>
                              </m:d>
                            </m:e>
                            <m:sup>
                              <m:r>
                                <a:rPr lang="en-US" i="1">
                                  <a:latin typeface="Cambria Math" panose="02040503050406030204" pitchFamily="18" charset="0"/>
                                </a:rPr>
                                <m:t>2</m:t>
                              </m:r>
                            </m:sup>
                          </m:sSup>
                        </m:den>
                      </m:f>
                      <m:r>
                        <a:rPr lang="en-US" b="0" i="0"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𝑣𝑣</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𝑣𝑣</m:t>
                                          </m:r>
                                        </m:sub>
                                      </m:sSub>
                                    </m:e>
                                  </m:d>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𝑣𝑣</m:t>
                                          </m:r>
                                        </m:sub>
                                      </m:sSub>
                                    </m:e>
                                  </m:d>
                                </m:e>
                              </m:d>
                            </m:e>
                            <m:sup>
                              <m:r>
                                <a:rPr lang="en-US" i="1">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m:oMathPara>
                </a14:m>
                <a:endParaRPr lang="en-US" b="0" dirty="0"/>
              </a:p>
              <a:p>
                <a:endParaRPr lang="en-US" dirty="0"/>
              </a:p>
            </p:txBody>
          </p:sp>
        </mc:Choice>
        <mc:Fallback xmlns="">
          <p:sp>
            <p:nvSpPr>
              <p:cNvPr id="5" name="TextBox 4">
                <a:extLst>
                  <a:ext uri="{FF2B5EF4-FFF2-40B4-BE49-F238E27FC236}">
                    <a16:creationId xmlns:a16="http://schemas.microsoft.com/office/drawing/2014/main" id="{BEE67704-AE85-DA4F-9FC7-3A0C3C093FFE}"/>
                  </a:ext>
                </a:extLst>
              </p:cNvPr>
              <p:cNvSpPr txBox="1">
                <a:spLocks noRot="1" noChangeAspect="1" noMove="1" noResize="1" noEditPoints="1" noAdjustHandles="1" noChangeArrowheads="1" noChangeShapeType="1" noTextEdit="1"/>
              </p:cNvSpPr>
              <p:nvPr/>
            </p:nvSpPr>
            <p:spPr>
              <a:xfrm>
                <a:off x="483936" y="1935392"/>
                <a:ext cx="8123891" cy="2217851"/>
              </a:xfrm>
              <a:prstGeom prst="rect">
                <a:avLst/>
              </a:prstGeom>
              <a:blipFill>
                <a:blip r:embed="rId2"/>
                <a:stretch>
                  <a:fillRect t="-34286"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6B3291-FB4B-8442-8F86-B28215DE9AF3}"/>
                  </a:ext>
                </a:extLst>
              </p:cNvPr>
              <p:cNvSpPr txBox="1"/>
              <p:nvPr/>
            </p:nvSpPr>
            <p:spPr>
              <a:xfrm>
                <a:off x="1105318" y="4153243"/>
                <a:ext cx="6933364" cy="658514"/>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𝐷𝑁𝑆</m:t>
                        </m:r>
                      </m:sub>
                    </m:sSub>
                  </m:oMath>
                </a14:m>
                <a:r>
                  <a:rPr lang="en-US" b="0" dirty="0"/>
                  <a:t>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𝑟𝑒𝑠𝑜𝑙𝑣𝑒𝑛𝑡</m:t>
                        </m:r>
                      </m:sub>
                    </m:sSub>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1</m:t>
                        </m:r>
                      </m:sub>
                    </m:sSub>
                  </m:oMath>
                </a14:m>
                <a:r>
                  <a:rPr lang="en-US" dirty="0"/>
                  <a:t> = weight for u’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2</m:t>
                        </m:r>
                      </m:sub>
                    </m:sSub>
                  </m:oMath>
                </a14:m>
                <a:r>
                  <a:rPr lang="en-US" dirty="0"/>
                  <a:t> = weight for v’ </a:t>
                </a:r>
              </a:p>
              <a:p>
                <a:endParaRPr lang="en-US" dirty="0"/>
              </a:p>
            </p:txBody>
          </p:sp>
        </mc:Choice>
        <mc:Fallback xmlns="">
          <p:sp>
            <p:nvSpPr>
              <p:cNvPr id="6" name="TextBox 5">
                <a:extLst>
                  <a:ext uri="{FF2B5EF4-FFF2-40B4-BE49-F238E27FC236}">
                    <a16:creationId xmlns:a16="http://schemas.microsoft.com/office/drawing/2014/main" id="{986B3291-FB4B-8442-8F86-B28215DE9AF3}"/>
                  </a:ext>
                </a:extLst>
              </p:cNvPr>
              <p:cNvSpPr txBox="1">
                <a:spLocks noRot="1" noChangeAspect="1" noMove="1" noResize="1" noEditPoints="1" noAdjustHandles="1" noChangeArrowheads="1" noChangeShapeType="1" noTextEdit="1"/>
              </p:cNvSpPr>
              <p:nvPr/>
            </p:nvSpPr>
            <p:spPr>
              <a:xfrm>
                <a:off x="1105318" y="4153243"/>
                <a:ext cx="6933364" cy="658514"/>
              </a:xfrm>
              <a:prstGeom prst="rect">
                <a:avLst/>
              </a:prstGeom>
              <a:blipFill>
                <a:blip r:embed="rId3"/>
                <a:stretch>
                  <a:fillRect t="-3774" r="-54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CC31DAB-FC78-1A24-066C-25045E1A7E95}"/>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76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B3A8E-8E2A-7A7B-20C8-2D4BBECAD2ED}"/>
              </a:ext>
            </a:extLst>
          </p:cNvPr>
          <p:cNvSpPr>
            <a:spLocks noGrp="1"/>
          </p:cNvSpPr>
          <p:nvPr>
            <p:ph type="sldNum" sz="quarter" idx="12"/>
          </p:nvPr>
        </p:nvSpPr>
        <p:spPr/>
        <p:txBody>
          <a:bodyPr/>
          <a:lstStyle/>
          <a:p>
            <a:fld id="{8A758EFE-665F-4341-B5B8-2DAEADA52F6C}" type="slidenum">
              <a:rPr lang="en-US" smtClean="0"/>
              <a:pPr/>
              <a:t>2</a:t>
            </a:fld>
            <a:endParaRPr lang="en-US" dirty="0"/>
          </a:p>
        </p:txBody>
      </p:sp>
      <p:sp>
        <p:nvSpPr>
          <p:cNvPr id="3" name="Title 2">
            <a:extLst>
              <a:ext uri="{FF2B5EF4-FFF2-40B4-BE49-F238E27FC236}">
                <a16:creationId xmlns:a16="http://schemas.microsoft.com/office/drawing/2014/main" id="{1B485E36-460F-8700-0C16-D4DEC2C71FB0}"/>
              </a:ext>
            </a:extLst>
          </p:cNvPr>
          <p:cNvSpPr>
            <a:spLocks noGrp="1"/>
          </p:cNvSpPr>
          <p:nvPr>
            <p:ph type="title"/>
          </p:nvPr>
        </p:nvSpPr>
        <p:spPr/>
        <p:txBody>
          <a:bodyPr/>
          <a:lstStyle/>
          <a:p>
            <a:r>
              <a:rPr lang="en-US" dirty="0"/>
              <a:t>About me</a:t>
            </a:r>
          </a:p>
        </p:txBody>
      </p:sp>
      <p:sp>
        <p:nvSpPr>
          <p:cNvPr id="4" name="Content Placeholder 3">
            <a:extLst>
              <a:ext uri="{FF2B5EF4-FFF2-40B4-BE49-F238E27FC236}">
                <a16:creationId xmlns:a16="http://schemas.microsoft.com/office/drawing/2014/main" id="{2BC4A536-71C9-F30E-5813-E8B120CDBFC4}"/>
              </a:ext>
            </a:extLst>
          </p:cNvPr>
          <p:cNvSpPr>
            <a:spLocks noGrp="1"/>
          </p:cNvSpPr>
          <p:nvPr>
            <p:ph idx="1"/>
          </p:nvPr>
        </p:nvSpPr>
        <p:spPr/>
        <p:txBody>
          <a:bodyPr/>
          <a:lstStyle/>
          <a:p>
            <a:r>
              <a:rPr lang="en-US" dirty="0"/>
              <a:t>Second year PhD candidate at the University of Pennsylvania </a:t>
            </a:r>
          </a:p>
          <a:p>
            <a:r>
              <a:rPr lang="en-US" dirty="0"/>
              <a:t>Main Research: Building blocks of fluid flows</a:t>
            </a:r>
          </a:p>
          <a:p>
            <a:r>
              <a:rPr lang="en-US" dirty="0"/>
              <a:t>Other General Interests</a:t>
            </a:r>
          </a:p>
          <a:p>
            <a:pPr lvl="1"/>
            <a:r>
              <a:rPr lang="en-US" dirty="0"/>
              <a:t>Reduced-order modeling of nonlinear dynamical systems</a:t>
            </a:r>
          </a:p>
          <a:p>
            <a:pPr lvl="1"/>
            <a:r>
              <a:rPr lang="en-US" dirty="0"/>
              <a:t>Numerical methods</a:t>
            </a:r>
          </a:p>
          <a:p>
            <a:pPr lvl="1"/>
            <a:r>
              <a:rPr lang="en-US" dirty="0"/>
              <a:t>Continuum mechanics</a:t>
            </a:r>
          </a:p>
          <a:p>
            <a:endParaRPr lang="en-US" dirty="0"/>
          </a:p>
        </p:txBody>
      </p:sp>
      <p:sp>
        <p:nvSpPr>
          <p:cNvPr id="5" name="Rectangle 4">
            <a:extLst>
              <a:ext uri="{FF2B5EF4-FFF2-40B4-BE49-F238E27FC236}">
                <a16:creationId xmlns:a16="http://schemas.microsoft.com/office/drawing/2014/main" id="{A2463A7A-B571-8A6D-E739-433F5EB1CA71}"/>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NSF Logo | NSF - National Science Foundation">
            <a:extLst>
              <a:ext uri="{FF2B5EF4-FFF2-40B4-BE49-F238E27FC236}">
                <a16:creationId xmlns:a16="http://schemas.microsoft.com/office/drawing/2014/main" id="{7F611CAD-1F19-CC63-0A03-B3361F42B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635" y="3636067"/>
            <a:ext cx="1674730" cy="168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92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CCDA-A68E-4424-144D-5850950735BA}"/>
              </a:ext>
            </a:extLst>
          </p:cNvPr>
          <p:cNvSpPr>
            <a:spLocks noGrp="1"/>
          </p:cNvSpPr>
          <p:nvPr>
            <p:ph type="sldNum" sz="quarter" idx="12"/>
          </p:nvPr>
        </p:nvSpPr>
        <p:spPr/>
        <p:txBody>
          <a:bodyPr/>
          <a:lstStyle/>
          <a:p>
            <a:fld id="{8A758EFE-665F-4341-B5B8-2DAEADA52F6C}" type="slidenum">
              <a:rPr lang="en-US" smtClean="0"/>
              <a:pPr/>
              <a:t>3</a:t>
            </a:fld>
            <a:endParaRPr lang="en-US" dirty="0"/>
          </a:p>
        </p:txBody>
      </p:sp>
      <p:sp>
        <p:nvSpPr>
          <p:cNvPr id="3" name="Title 2">
            <a:extLst>
              <a:ext uri="{FF2B5EF4-FFF2-40B4-BE49-F238E27FC236}">
                <a16:creationId xmlns:a16="http://schemas.microsoft.com/office/drawing/2014/main" id="{3B33A55A-D11A-BB6E-B068-28B3A6144854}"/>
              </a:ext>
            </a:extLst>
          </p:cNvPr>
          <p:cNvSpPr>
            <a:spLocks noGrp="1"/>
          </p:cNvSpPr>
          <p:nvPr>
            <p:ph type="title"/>
          </p:nvPr>
        </p:nvSpPr>
        <p:spPr/>
        <p:txBody>
          <a:bodyPr/>
          <a:lstStyle/>
          <a:p>
            <a:r>
              <a:rPr lang="en-US" dirty="0"/>
              <a:t>Projects</a:t>
            </a:r>
          </a:p>
        </p:txBody>
      </p:sp>
      <p:sp>
        <p:nvSpPr>
          <p:cNvPr id="4" name="Content Placeholder 3">
            <a:extLst>
              <a:ext uri="{FF2B5EF4-FFF2-40B4-BE49-F238E27FC236}">
                <a16:creationId xmlns:a16="http://schemas.microsoft.com/office/drawing/2014/main" id="{6DCEF18F-127B-6259-4F86-8C7434FF27BE}"/>
              </a:ext>
            </a:extLst>
          </p:cNvPr>
          <p:cNvSpPr>
            <a:spLocks noGrp="1"/>
          </p:cNvSpPr>
          <p:nvPr>
            <p:ph idx="1"/>
          </p:nvPr>
        </p:nvSpPr>
        <p:spPr>
          <a:xfrm>
            <a:off x="430464" y="1002632"/>
            <a:ext cx="3811598" cy="4100887"/>
          </a:xfrm>
          <a:ln w="38100">
            <a:solidFill>
              <a:schemeClr val="accent1"/>
            </a:solidFill>
          </a:ln>
        </p:spPr>
        <p:txBody>
          <a:bodyPr/>
          <a:lstStyle/>
          <a:p>
            <a:pPr marL="0" indent="0" algn="ctr">
              <a:buNone/>
            </a:pPr>
            <a:r>
              <a:rPr lang="en-US" b="1" dirty="0"/>
              <a:t>Project 1</a:t>
            </a:r>
          </a:p>
          <a:p>
            <a:pPr marL="0" indent="0">
              <a:buNone/>
            </a:pPr>
            <a:r>
              <a:rPr lang="en-US" sz="2200" dirty="0"/>
              <a:t>Structural analysis of wind turbines in extreme wind conditions</a:t>
            </a:r>
          </a:p>
        </p:txBody>
      </p:sp>
      <p:pic>
        <p:nvPicPr>
          <p:cNvPr id="7" name="Content Placeholder 5" descr="Chart&#10;&#10;Description automatically generated">
            <a:extLst>
              <a:ext uri="{FF2B5EF4-FFF2-40B4-BE49-F238E27FC236}">
                <a16:creationId xmlns:a16="http://schemas.microsoft.com/office/drawing/2014/main" id="{82CB6378-7E80-36DC-E345-5452693E3ED6}"/>
              </a:ext>
            </a:extLst>
          </p:cNvPr>
          <p:cNvPicPr>
            <a:picLocks noChangeAspect="1"/>
          </p:cNvPicPr>
          <p:nvPr/>
        </p:nvPicPr>
        <p:blipFill>
          <a:blip r:embed="rId5"/>
          <a:stretch>
            <a:fillRect/>
          </a:stretch>
        </p:blipFill>
        <p:spPr>
          <a:xfrm>
            <a:off x="5245144" y="2746249"/>
            <a:ext cx="3066357" cy="2299768"/>
          </a:xfrm>
          <a:prstGeom prst="rect">
            <a:avLst/>
          </a:prstGeom>
        </p:spPr>
      </p:pic>
      <p:sp>
        <p:nvSpPr>
          <p:cNvPr id="6" name="Content Placeholder 3">
            <a:extLst>
              <a:ext uri="{FF2B5EF4-FFF2-40B4-BE49-F238E27FC236}">
                <a16:creationId xmlns:a16="http://schemas.microsoft.com/office/drawing/2014/main" id="{73427231-B272-5556-C4AC-3AFFC4B1A077}"/>
              </a:ext>
            </a:extLst>
          </p:cNvPr>
          <p:cNvSpPr txBox="1">
            <a:spLocks/>
          </p:cNvSpPr>
          <p:nvPr/>
        </p:nvSpPr>
        <p:spPr>
          <a:xfrm>
            <a:off x="4872524" y="1002632"/>
            <a:ext cx="3811599" cy="4100887"/>
          </a:xfrm>
          <a:prstGeom prst="rect">
            <a:avLst/>
          </a:prstGeom>
          <a:ln w="38100">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b="1" dirty="0"/>
              <a:t>Project 2</a:t>
            </a:r>
          </a:p>
          <a:p>
            <a:pPr marL="0" indent="0">
              <a:buFont typeface="Arial"/>
              <a:buNone/>
            </a:pPr>
            <a:r>
              <a:rPr lang="en-US" sz="2400" dirty="0"/>
              <a:t>Reduced-order modeling of near wall turbulent structures</a:t>
            </a:r>
          </a:p>
        </p:txBody>
      </p:sp>
      <p:sp>
        <p:nvSpPr>
          <p:cNvPr id="10" name="Rectangle 9">
            <a:extLst>
              <a:ext uri="{FF2B5EF4-FFF2-40B4-BE49-F238E27FC236}">
                <a16:creationId xmlns:a16="http://schemas.microsoft.com/office/drawing/2014/main" id="{B7DF5F7E-D994-2072-2CAC-16004745197C}"/>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turbinefailure3" descr="turbinefailure3">
            <a:hlinkClick r:id="" action="ppaction://media"/>
            <a:extLst>
              <a:ext uri="{FF2B5EF4-FFF2-40B4-BE49-F238E27FC236}">
                <a16:creationId xmlns:a16="http://schemas.microsoft.com/office/drawing/2014/main" id="{15CE617A-C89E-20DA-D388-830E246612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7927" r="39121" b="10130"/>
          <a:stretch/>
        </p:blipFill>
        <p:spPr>
          <a:xfrm>
            <a:off x="1522909" y="2612570"/>
            <a:ext cx="1626708" cy="2464822"/>
          </a:xfrm>
          <a:prstGeom prst="rect">
            <a:avLst/>
          </a:prstGeom>
        </p:spPr>
      </p:pic>
    </p:spTree>
    <p:extLst>
      <p:ext uri="{BB962C8B-B14F-4D97-AF65-F5344CB8AC3E}">
        <p14:creationId xmlns:p14="http://schemas.microsoft.com/office/powerpoint/2010/main" val="14551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9"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1"/>
                                        </p:tgtEl>
                                      </p:cBhvr>
                                    </p:cmd>
                                  </p:childTnLst>
                                </p:cTn>
                              </p:par>
                            </p:childTnLst>
                          </p:cTn>
                        </p:par>
                      </p:childTnLst>
                    </p:cTn>
                  </p:par>
                </p:childTnLst>
              </p:cTn>
              <p:nextCondLst>
                <p:cond evt="onClick" delay="0">
                  <p:tgtEl>
                    <p:spTgt spid="11"/>
                  </p:tgtEl>
                </p:cond>
              </p:nextCondLst>
            </p:seq>
          </p:childTnLst>
        </p:cTn>
      </p:par>
    </p:tnLst>
    <p:bldLst>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B383E-D551-566C-DCBC-781B01AAD6A5}"/>
              </a:ext>
            </a:extLst>
          </p:cNvPr>
          <p:cNvSpPr>
            <a:spLocks noGrp="1"/>
          </p:cNvSpPr>
          <p:nvPr>
            <p:ph type="sldNum" sz="quarter" idx="12"/>
          </p:nvPr>
        </p:nvSpPr>
        <p:spPr/>
        <p:txBody>
          <a:bodyPr/>
          <a:lstStyle/>
          <a:p>
            <a:fld id="{8A758EFE-665F-4341-B5B8-2DAEADA52F6C}" type="slidenum">
              <a:rPr lang="en-US" smtClean="0"/>
              <a:pPr/>
              <a:t>4</a:t>
            </a:fld>
            <a:endParaRPr lang="en-US" dirty="0"/>
          </a:p>
        </p:txBody>
      </p:sp>
      <p:sp>
        <p:nvSpPr>
          <p:cNvPr id="3" name="Title 2">
            <a:extLst>
              <a:ext uri="{FF2B5EF4-FFF2-40B4-BE49-F238E27FC236}">
                <a16:creationId xmlns:a16="http://schemas.microsoft.com/office/drawing/2014/main" id="{09CA3867-EA86-1BC7-3242-D192A6369ADA}"/>
              </a:ext>
            </a:extLst>
          </p:cNvPr>
          <p:cNvSpPr>
            <a:spLocks noGrp="1"/>
          </p:cNvSpPr>
          <p:nvPr>
            <p:ph type="title"/>
          </p:nvPr>
        </p:nvSpPr>
        <p:spPr/>
        <p:txBody>
          <a:bodyPr>
            <a:normAutofit fontScale="90000"/>
          </a:bodyPr>
          <a:lstStyle/>
          <a:p>
            <a:r>
              <a:rPr lang="en-US" dirty="0"/>
              <a:t>Project 1: Tower Failure of Wind Turbines in Extreme Wind Conditions</a:t>
            </a:r>
          </a:p>
        </p:txBody>
      </p:sp>
      <p:sp>
        <p:nvSpPr>
          <p:cNvPr id="4" name="Content Placeholder 3">
            <a:extLst>
              <a:ext uri="{FF2B5EF4-FFF2-40B4-BE49-F238E27FC236}">
                <a16:creationId xmlns:a16="http://schemas.microsoft.com/office/drawing/2014/main" id="{429E24C1-AD62-7DAE-D2FD-7CA84EBF5CB4}"/>
              </a:ext>
            </a:extLst>
          </p:cNvPr>
          <p:cNvSpPr>
            <a:spLocks noGrp="1"/>
          </p:cNvSpPr>
          <p:nvPr>
            <p:ph idx="1"/>
          </p:nvPr>
        </p:nvSpPr>
        <p:spPr/>
        <p:txBody>
          <a:bodyPr/>
          <a:lstStyle/>
          <a:p>
            <a:pPr marL="0" indent="0">
              <a:buNone/>
            </a:pPr>
            <a:r>
              <a:rPr lang="en-US" dirty="0"/>
              <a:t>Tropical cyclones and strong winds can induce structural failures in wind turbines</a:t>
            </a:r>
          </a:p>
          <a:p>
            <a:pPr marL="0" indent="0">
              <a:buNone/>
            </a:pPr>
            <a:endParaRPr lang="en-US" dirty="0"/>
          </a:p>
        </p:txBody>
      </p:sp>
      <p:pic>
        <p:nvPicPr>
          <p:cNvPr id="1028" name="Picture 4" descr="A broken wind turbine, snapped and blades crushed">
            <a:extLst>
              <a:ext uri="{FF2B5EF4-FFF2-40B4-BE49-F238E27FC236}">
                <a16:creationId xmlns:a16="http://schemas.microsoft.com/office/drawing/2014/main" id="{0719B0E3-0C99-19B4-95F7-27D6110A8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237" y="3073141"/>
            <a:ext cx="4061964" cy="22848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E815FC-6607-A995-FB8E-F084731F472A}"/>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B856CA-FE5B-DAFB-E607-3FE1C6563F99}"/>
              </a:ext>
            </a:extLst>
          </p:cNvPr>
          <p:cNvSpPr txBox="1"/>
          <p:nvPr/>
        </p:nvSpPr>
        <p:spPr>
          <a:xfrm>
            <a:off x="3927199" y="5386881"/>
            <a:ext cx="1828000" cy="276999"/>
          </a:xfrm>
          <a:prstGeom prst="rect">
            <a:avLst/>
          </a:prstGeom>
          <a:noFill/>
        </p:spPr>
        <p:txBody>
          <a:bodyPr wrap="square">
            <a:spAutoFit/>
          </a:bodyPr>
          <a:lstStyle/>
          <a:p>
            <a:r>
              <a:rPr lang="en-US" sz="1200" dirty="0"/>
              <a:t>Image source: BBC</a:t>
            </a:r>
          </a:p>
        </p:txBody>
      </p:sp>
      <p:sp>
        <p:nvSpPr>
          <p:cNvPr id="14" name="Content Placeholder 3">
            <a:extLst>
              <a:ext uri="{FF2B5EF4-FFF2-40B4-BE49-F238E27FC236}">
                <a16:creationId xmlns:a16="http://schemas.microsoft.com/office/drawing/2014/main" id="{8243E996-F52C-3E06-6E6C-FD0898758302}"/>
              </a:ext>
            </a:extLst>
          </p:cNvPr>
          <p:cNvSpPr txBox="1">
            <a:spLocks/>
          </p:cNvSpPr>
          <p:nvPr/>
        </p:nvSpPr>
        <p:spPr>
          <a:xfrm>
            <a:off x="457200" y="1987132"/>
            <a:ext cx="8229600" cy="1017361"/>
          </a:xfrm>
          <a:prstGeom prst="rect">
            <a:avLst/>
          </a:prstGeom>
          <a:ln w="28575">
            <a:solidFill>
              <a:schemeClr val="accent1"/>
            </a:solidFill>
          </a:ln>
        </p:spPr>
        <p:txBody>
          <a:bodyPr vert="horz" lIns="91440" tIns="45720" rIns="91440" bIns="45720" rtlCol="0">
            <a:normAutofit fontScale="92500"/>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Objective: How can we numerically simulate the structural response of wind turbines during extreme wind conditions </a:t>
            </a:r>
          </a:p>
        </p:txBody>
      </p:sp>
      <p:sp>
        <p:nvSpPr>
          <p:cNvPr id="15" name="TextBox 14">
            <a:extLst>
              <a:ext uri="{FF2B5EF4-FFF2-40B4-BE49-F238E27FC236}">
                <a16:creationId xmlns:a16="http://schemas.microsoft.com/office/drawing/2014/main" id="{EEF6CE3D-2CB4-18F6-2999-2BE114D2B385}"/>
              </a:ext>
            </a:extLst>
          </p:cNvPr>
          <p:cNvSpPr txBox="1"/>
          <p:nvPr/>
        </p:nvSpPr>
        <p:spPr>
          <a:xfrm>
            <a:off x="6700249" y="3558803"/>
            <a:ext cx="2291351" cy="1477328"/>
          </a:xfrm>
          <a:prstGeom prst="rect">
            <a:avLst/>
          </a:prstGeom>
          <a:noFill/>
        </p:spPr>
        <p:txBody>
          <a:bodyPr wrap="square" rtlCol="0">
            <a:spAutoFit/>
          </a:bodyPr>
          <a:lstStyle/>
          <a:p>
            <a:r>
              <a:rPr lang="en-US" dirty="0"/>
              <a:t>Figure:  Wind turbines in a “feathered” states buckling due to extreme wind conditions</a:t>
            </a:r>
          </a:p>
        </p:txBody>
      </p:sp>
    </p:spTree>
    <p:extLst>
      <p:ext uri="{BB962C8B-B14F-4D97-AF65-F5344CB8AC3E}">
        <p14:creationId xmlns:p14="http://schemas.microsoft.com/office/powerpoint/2010/main" val="8025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3352B3-A94B-B973-C70F-330762A6B758}"/>
              </a:ext>
            </a:extLst>
          </p:cNvPr>
          <p:cNvSpPr>
            <a:spLocks noGrp="1"/>
          </p:cNvSpPr>
          <p:nvPr>
            <p:ph type="sldNum" sz="quarter" idx="12"/>
          </p:nvPr>
        </p:nvSpPr>
        <p:spPr/>
        <p:txBody>
          <a:bodyPr/>
          <a:lstStyle/>
          <a:p>
            <a:fld id="{8A758EFE-665F-4341-B5B8-2DAEADA52F6C}" type="slidenum">
              <a:rPr lang="en-US" smtClean="0"/>
              <a:pPr/>
              <a:t>5</a:t>
            </a:fld>
            <a:endParaRPr lang="en-US" dirty="0"/>
          </a:p>
        </p:txBody>
      </p:sp>
      <p:sp>
        <p:nvSpPr>
          <p:cNvPr id="3" name="Title 2">
            <a:extLst>
              <a:ext uri="{FF2B5EF4-FFF2-40B4-BE49-F238E27FC236}">
                <a16:creationId xmlns:a16="http://schemas.microsoft.com/office/drawing/2014/main" id="{1E9B6239-FB8C-9038-8E2C-3F2D4FA0910E}"/>
              </a:ext>
            </a:extLst>
          </p:cNvPr>
          <p:cNvSpPr>
            <a:spLocks noGrp="1"/>
          </p:cNvSpPr>
          <p:nvPr>
            <p:ph type="title"/>
          </p:nvPr>
        </p:nvSpPr>
        <p:spPr/>
        <p:txBody>
          <a:bodyPr>
            <a:normAutofit/>
          </a:bodyPr>
          <a:lstStyle/>
          <a:p>
            <a:r>
              <a:rPr lang="en-US" dirty="0"/>
              <a:t>CFD simulation (ANSYS Fluent)</a:t>
            </a:r>
          </a:p>
        </p:txBody>
      </p:sp>
      <p:sp>
        <p:nvSpPr>
          <p:cNvPr id="4" name="Content Placeholder 3">
            <a:extLst>
              <a:ext uri="{FF2B5EF4-FFF2-40B4-BE49-F238E27FC236}">
                <a16:creationId xmlns:a16="http://schemas.microsoft.com/office/drawing/2014/main" id="{1BD4F23C-2032-F192-151A-69172C397FAE}"/>
              </a:ext>
            </a:extLst>
          </p:cNvPr>
          <p:cNvSpPr>
            <a:spLocks noGrp="1"/>
          </p:cNvSpPr>
          <p:nvPr>
            <p:ph idx="1"/>
          </p:nvPr>
        </p:nvSpPr>
        <p:spPr>
          <a:xfrm>
            <a:off x="430464" y="1002632"/>
            <a:ext cx="4136183" cy="4625084"/>
          </a:xfrm>
        </p:spPr>
        <p:txBody>
          <a:bodyPr>
            <a:normAutofit/>
          </a:bodyPr>
          <a:lstStyle/>
          <a:p>
            <a:r>
              <a:rPr lang="en-US" dirty="0"/>
              <a:t>Tropical storm winds</a:t>
            </a:r>
          </a:p>
          <a:p>
            <a:pPr lvl="1"/>
            <a:r>
              <a:rPr lang="en-US" dirty="0"/>
              <a:t>50 m/s</a:t>
            </a:r>
          </a:p>
          <a:p>
            <a:pPr lvl="1"/>
            <a:r>
              <a:rPr lang="en-US" dirty="0"/>
              <a:t>16% turbulence intensity</a:t>
            </a:r>
          </a:p>
          <a:p>
            <a:r>
              <a:rPr lang="en-US" dirty="0"/>
              <a:t>RANS simulation w/ k-epsilon closure model</a:t>
            </a:r>
          </a:p>
          <a:p>
            <a:r>
              <a:rPr lang="en-US" dirty="0"/>
              <a:t>Numerical Scheme</a:t>
            </a:r>
          </a:p>
          <a:p>
            <a:pPr lvl="1"/>
            <a:r>
              <a:rPr lang="en-US" dirty="0"/>
              <a:t>2</a:t>
            </a:r>
            <a:r>
              <a:rPr lang="en-US" baseline="30000" dirty="0"/>
              <a:t>nd</a:t>
            </a:r>
            <a:r>
              <a:rPr lang="en-US" dirty="0"/>
              <a:t> order spatial scheme</a:t>
            </a:r>
          </a:p>
          <a:p>
            <a:pPr lvl="1"/>
            <a:r>
              <a:rPr lang="en-US" dirty="0"/>
              <a:t>2</a:t>
            </a:r>
            <a:r>
              <a:rPr lang="en-US" baseline="30000" dirty="0"/>
              <a:t>nd</a:t>
            </a:r>
            <a:r>
              <a:rPr lang="en-US" dirty="0"/>
              <a:t> order implicit time integration</a:t>
            </a:r>
          </a:p>
        </p:txBody>
      </p:sp>
      <p:sp>
        <p:nvSpPr>
          <p:cNvPr id="7" name="Rectangle 6">
            <a:extLst>
              <a:ext uri="{FF2B5EF4-FFF2-40B4-BE49-F238E27FC236}">
                <a16:creationId xmlns:a16="http://schemas.microsoft.com/office/drawing/2014/main" id="{CC975850-E23C-0EC2-3949-2E35FA08D590}"/>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6F87E1-3C35-F1E3-8D2F-4284D1480D0D}"/>
              </a:ext>
            </a:extLst>
          </p:cNvPr>
          <p:cNvPicPr>
            <a:picLocks noChangeAspect="1"/>
          </p:cNvPicPr>
          <p:nvPr/>
        </p:nvPicPr>
        <p:blipFill>
          <a:blip r:embed="rId3"/>
          <a:stretch>
            <a:fillRect/>
          </a:stretch>
        </p:blipFill>
        <p:spPr>
          <a:xfrm>
            <a:off x="4815723" y="3403957"/>
            <a:ext cx="2804277" cy="2275065"/>
          </a:xfrm>
          <a:prstGeom prst="rect">
            <a:avLst/>
          </a:prstGeom>
        </p:spPr>
      </p:pic>
      <p:pic>
        <p:nvPicPr>
          <p:cNvPr id="6" name="Picture 5" descr="Chart, line chart&#10;&#10;Description automatically generated">
            <a:extLst>
              <a:ext uri="{FF2B5EF4-FFF2-40B4-BE49-F238E27FC236}">
                <a16:creationId xmlns:a16="http://schemas.microsoft.com/office/drawing/2014/main" id="{4B243C64-84DB-4DDE-8247-9805EA233CF2}"/>
              </a:ext>
            </a:extLst>
          </p:cNvPr>
          <p:cNvPicPr>
            <a:picLocks noChangeAspect="1"/>
          </p:cNvPicPr>
          <p:nvPr/>
        </p:nvPicPr>
        <p:blipFill>
          <a:blip r:embed="rId4"/>
          <a:stretch>
            <a:fillRect/>
          </a:stretch>
        </p:blipFill>
        <p:spPr>
          <a:xfrm>
            <a:off x="4902808" y="853717"/>
            <a:ext cx="2717192" cy="2484400"/>
          </a:xfrm>
          <a:prstGeom prst="rect">
            <a:avLst/>
          </a:prstGeom>
        </p:spPr>
      </p:pic>
      <p:sp>
        <p:nvSpPr>
          <p:cNvPr id="9" name="TextBox 8">
            <a:extLst>
              <a:ext uri="{FF2B5EF4-FFF2-40B4-BE49-F238E27FC236}">
                <a16:creationId xmlns:a16="http://schemas.microsoft.com/office/drawing/2014/main" id="{D56F55B5-114C-E191-5B15-4C518961A26D}"/>
              </a:ext>
            </a:extLst>
          </p:cNvPr>
          <p:cNvSpPr txBox="1"/>
          <p:nvPr/>
        </p:nvSpPr>
        <p:spPr>
          <a:xfrm>
            <a:off x="7720149" y="1703731"/>
            <a:ext cx="1436914" cy="954107"/>
          </a:xfrm>
          <a:prstGeom prst="rect">
            <a:avLst/>
          </a:prstGeom>
          <a:noFill/>
        </p:spPr>
        <p:txBody>
          <a:bodyPr wrap="square" rtlCol="0">
            <a:spAutoFit/>
          </a:bodyPr>
          <a:lstStyle/>
          <a:p>
            <a:r>
              <a:rPr lang="en-US" sz="1400" dirty="0"/>
              <a:t>Figure:</a:t>
            </a:r>
          </a:p>
          <a:p>
            <a:r>
              <a:rPr lang="en-US" sz="1400" dirty="0"/>
              <a:t>Color contour of pressure on wind turbine </a:t>
            </a:r>
          </a:p>
        </p:txBody>
      </p:sp>
      <p:sp>
        <p:nvSpPr>
          <p:cNvPr id="10" name="TextBox 9">
            <a:extLst>
              <a:ext uri="{FF2B5EF4-FFF2-40B4-BE49-F238E27FC236}">
                <a16:creationId xmlns:a16="http://schemas.microsoft.com/office/drawing/2014/main" id="{050783C7-E099-51A5-FC84-9C237AB7667F}"/>
              </a:ext>
            </a:extLst>
          </p:cNvPr>
          <p:cNvSpPr txBox="1"/>
          <p:nvPr/>
        </p:nvSpPr>
        <p:spPr>
          <a:xfrm>
            <a:off x="7716405" y="3997937"/>
            <a:ext cx="1436914" cy="954107"/>
          </a:xfrm>
          <a:prstGeom prst="rect">
            <a:avLst/>
          </a:prstGeom>
          <a:noFill/>
        </p:spPr>
        <p:txBody>
          <a:bodyPr wrap="square" rtlCol="0">
            <a:spAutoFit/>
          </a:bodyPr>
          <a:lstStyle/>
          <a:p>
            <a:r>
              <a:rPr lang="en-US" sz="1400" dirty="0"/>
              <a:t>Figure:</a:t>
            </a:r>
          </a:p>
          <a:p>
            <a:r>
              <a:rPr lang="en-US" sz="1400" dirty="0"/>
              <a:t>Time varying thrust force on turbine blades</a:t>
            </a:r>
          </a:p>
        </p:txBody>
      </p:sp>
    </p:spTree>
    <p:extLst>
      <p:ext uri="{BB962C8B-B14F-4D97-AF65-F5344CB8AC3E}">
        <p14:creationId xmlns:p14="http://schemas.microsoft.com/office/powerpoint/2010/main" val="4227453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B23B6D-7DA9-2B07-1398-7FDE987992ED}"/>
              </a:ext>
            </a:extLst>
          </p:cNvPr>
          <p:cNvSpPr>
            <a:spLocks noGrp="1"/>
          </p:cNvSpPr>
          <p:nvPr>
            <p:ph type="sldNum" sz="quarter" idx="12"/>
          </p:nvPr>
        </p:nvSpPr>
        <p:spPr/>
        <p:txBody>
          <a:bodyPr/>
          <a:lstStyle/>
          <a:p>
            <a:fld id="{8A758EFE-665F-4341-B5B8-2DAEADA52F6C}" type="slidenum">
              <a:rPr lang="en-US" smtClean="0"/>
              <a:pPr/>
              <a:t>6</a:t>
            </a:fld>
            <a:endParaRPr lang="en-US" dirty="0"/>
          </a:p>
        </p:txBody>
      </p:sp>
      <p:sp>
        <p:nvSpPr>
          <p:cNvPr id="3" name="Title 2">
            <a:extLst>
              <a:ext uri="{FF2B5EF4-FFF2-40B4-BE49-F238E27FC236}">
                <a16:creationId xmlns:a16="http://schemas.microsoft.com/office/drawing/2014/main" id="{EA2706BB-6368-7453-7EF9-A858619236C6}"/>
              </a:ext>
            </a:extLst>
          </p:cNvPr>
          <p:cNvSpPr>
            <a:spLocks noGrp="1"/>
          </p:cNvSpPr>
          <p:nvPr>
            <p:ph type="title"/>
          </p:nvPr>
        </p:nvSpPr>
        <p:spPr/>
        <p:txBody>
          <a:bodyPr>
            <a:normAutofit/>
          </a:bodyPr>
          <a:lstStyle/>
          <a:p>
            <a:r>
              <a:rPr lang="en-US" dirty="0"/>
              <a:t>FEA simulation (ANSYS Mechanical)</a:t>
            </a:r>
          </a:p>
        </p:txBody>
      </p:sp>
      <p:sp>
        <p:nvSpPr>
          <p:cNvPr id="4" name="Content Placeholder 3">
            <a:extLst>
              <a:ext uri="{FF2B5EF4-FFF2-40B4-BE49-F238E27FC236}">
                <a16:creationId xmlns:a16="http://schemas.microsoft.com/office/drawing/2014/main" id="{B4E025DC-B760-F968-B760-C6F2027A246C}"/>
              </a:ext>
            </a:extLst>
          </p:cNvPr>
          <p:cNvSpPr>
            <a:spLocks noGrp="1"/>
          </p:cNvSpPr>
          <p:nvPr>
            <p:ph idx="1"/>
          </p:nvPr>
        </p:nvSpPr>
        <p:spPr>
          <a:xfrm>
            <a:off x="327568" y="963905"/>
            <a:ext cx="8667841" cy="4100887"/>
          </a:xfrm>
        </p:spPr>
        <p:txBody>
          <a:bodyPr/>
          <a:lstStyle/>
          <a:p>
            <a:pPr marL="0" indent="0">
              <a:buNone/>
            </a:pPr>
            <a:r>
              <a:rPr lang="en-US" dirty="0"/>
              <a:t>Nonlinear structural analysis of wind turbine base (S335)</a:t>
            </a:r>
          </a:p>
        </p:txBody>
      </p:sp>
      <p:sp>
        <p:nvSpPr>
          <p:cNvPr id="30" name="Rectangle 29">
            <a:extLst>
              <a:ext uri="{FF2B5EF4-FFF2-40B4-BE49-F238E27FC236}">
                <a16:creationId xmlns:a16="http://schemas.microsoft.com/office/drawing/2014/main" id="{F2EBDDB5-49F0-036E-26FC-62286B06DF59}"/>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A08DC717-C550-D46C-BDE7-E0D340CEA293}"/>
              </a:ext>
            </a:extLst>
          </p:cNvPr>
          <p:cNvGrpSpPr/>
          <p:nvPr/>
        </p:nvGrpSpPr>
        <p:grpSpPr>
          <a:xfrm>
            <a:off x="543819" y="1432316"/>
            <a:ext cx="1294005" cy="3992097"/>
            <a:chOff x="1005056" y="1037823"/>
            <a:chExt cx="1294005" cy="3992097"/>
          </a:xfrm>
        </p:grpSpPr>
        <p:sp>
          <p:nvSpPr>
            <p:cNvPr id="7" name="Right Arrow 6">
              <a:extLst>
                <a:ext uri="{FF2B5EF4-FFF2-40B4-BE49-F238E27FC236}">
                  <a16:creationId xmlns:a16="http://schemas.microsoft.com/office/drawing/2014/main" id="{C53082FA-C629-0B17-544F-3FB257B5B74C}"/>
                </a:ext>
              </a:extLst>
            </p:cNvPr>
            <p:cNvSpPr/>
            <p:nvPr/>
          </p:nvSpPr>
          <p:spPr>
            <a:xfrm>
              <a:off x="1071154" y="1412454"/>
              <a:ext cx="809896" cy="157203"/>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FBE7B74-B66D-3E96-392B-BB5E995D3BE8}"/>
                    </a:ext>
                  </a:extLst>
                </p:cNvPr>
                <p:cNvSpPr txBox="1"/>
                <p:nvPr/>
              </p:nvSpPr>
              <p:spPr>
                <a:xfrm>
                  <a:off x="1005056" y="1037823"/>
                  <a:ext cx="9108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𝑡h𝑟𝑢𝑠𝑡</m:t>
                            </m:r>
                          </m:sub>
                        </m:sSub>
                      </m:oMath>
                    </m:oMathPara>
                  </a14:m>
                  <a:endParaRPr lang="en-US" dirty="0"/>
                </a:p>
              </p:txBody>
            </p:sp>
          </mc:Choice>
          <mc:Fallback>
            <p:sp>
              <p:nvSpPr>
                <p:cNvPr id="8" name="TextBox 7">
                  <a:extLst>
                    <a:ext uri="{FF2B5EF4-FFF2-40B4-BE49-F238E27FC236}">
                      <a16:creationId xmlns:a16="http://schemas.microsoft.com/office/drawing/2014/main" id="{BFBE7B74-B66D-3E96-392B-BB5E995D3BE8}"/>
                    </a:ext>
                  </a:extLst>
                </p:cNvPr>
                <p:cNvSpPr txBox="1">
                  <a:spLocks noRot="1" noChangeAspect="1" noMove="1" noResize="1" noEditPoints="1" noAdjustHandles="1" noChangeArrowheads="1" noChangeShapeType="1" noTextEdit="1"/>
                </p:cNvSpPr>
                <p:nvPr/>
              </p:nvSpPr>
              <p:spPr>
                <a:xfrm>
                  <a:off x="1005056" y="1037823"/>
                  <a:ext cx="910827" cy="369332"/>
                </a:xfrm>
                <a:prstGeom prst="rect">
                  <a:avLst/>
                </a:prstGeom>
                <a:blipFill>
                  <a:blip r:embed="rId7"/>
                  <a:stretch>
                    <a:fillRect/>
                  </a:stretch>
                </a:blipFill>
              </p:spPr>
              <p:txBody>
                <a:bodyPr/>
                <a:lstStyle/>
                <a:p>
                  <a:r>
                    <a:rPr lang="en-US">
                      <a:noFill/>
                    </a:rPr>
                    <a:t> </a:t>
                  </a:r>
                </a:p>
              </p:txBody>
            </p:sp>
          </mc:Fallback>
        </mc:AlternateContent>
        <p:sp>
          <p:nvSpPr>
            <p:cNvPr id="6" name="Can 5">
              <a:extLst>
                <a:ext uri="{FF2B5EF4-FFF2-40B4-BE49-F238E27FC236}">
                  <a16:creationId xmlns:a16="http://schemas.microsoft.com/office/drawing/2014/main" id="{3456BC3B-BB91-E6E8-C7FA-E1010AB06E93}"/>
                </a:ext>
              </a:extLst>
            </p:cNvPr>
            <p:cNvSpPr/>
            <p:nvPr/>
          </p:nvSpPr>
          <p:spPr>
            <a:xfrm>
              <a:off x="1881050" y="1407155"/>
              <a:ext cx="418011" cy="3622765"/>
            </a:xfrm>
            <a:prstGeom prst="can">
              <a:avLst>
                <a:gd name="adj" fmla="val 49638"/>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1" name="turbinefailure2" descr="turbinefailure2">
            <a:hlinkClick r:id="" action="ppaction://media"/>
            <a:extLst>
              <a:ext uri="{FF2B5EF4-FFF2-40B4-BE49-F238E27FC236}">
                <a16:creationId xmlns:a16="http://schemas.microsoft.com/office/drawing/2014/main" id="{C76AFD18-B147-20A1-2EA8-2256199216E9}"/>
              </a:ext>
            </a:extLst>
          </p:cNvPr>
          <p:cNvPicPr>
            <a:picLocks noChangeAspect="1"/>
          </p:cNvPicPr>
          <p:nvPr>
            <a:videoFile r:link="rId1"/>
            <p:extLst>
              <p:ext uri="{DAA4B4D4-6D71-4841-9C94-3DE7FCFB9230}">
                <p14:media xmlns:p14="http://schemas.microsoft.com/office/powerpoint/2010/main" r:embed="rId2">
                  <p14:trim st="886.5039"/>
                </p14:media>
              </p:ext>
            </p:extLst>
          </p:nvPr>
        </p:nvPicPr>
        <p:blipFill rotWithShape="1">
          <a:blip r:embed="rId8"/>
          <a:srcRect l="34232" t="27" r="33290" b="-1271"/>
          <a:stretch/>
        </p:blipFill>
        <p:spPr>
          <a:xfrm>
            <a:off x="2346752" y="1645920"/>
            <a:ext cx="2672862" cy="3224159"/>
          </a:xfrm>
          <a:prstGeom prst="rect">
            <a:avLst/>
          </a:prstGeom>
        </p:spPr>
      </p:pic>
      <p:pic>
        <p:nvPicPr>
          <p:cNvPr id="44" name="displacement" descr="displacement">
            <a:hlinkClick r:id="" action="ppaction://media"/>
            <a:extLst>
              <a:ext uri="{FF2B5EF4-FFF2-40B4-BE49-F238E27FC236}">
                <a16:creationId xmlns:a16="http://schemas.microsoft.com/office/drawing/2014/main" id="{00735BA4-1F88-634D-74CF-896D78A52BF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164624" y="1885548"/>
            <a:ext cx="3979376" cy="2984532"/>
          </a:xfrm>
          <a:prstGeom prst="rect">
            <a:avLst/>
          </a:prstGeom>
        </p:spPr>
      </p:pic>
      <p:sp>
        <p:nvSpPr>
          <p:cNvPr id="45" name="TextBox 44">
            <a:extLst>
              <a:ext uri="{FF2B5EF4-FFF2-40B4-BE49-F238E27FC236}">
                <a16:creationId xmlns:a16="http://schemas.microsoft.com/office/drawing/2014/main" id="{8D4B02E9-2A56-E874-F8E6-CAE10D0BD0A6}"/>
              </a:ext>
            </a:extLst>
          </p:cNvPr>
          <p:cNvSpPr txBox="1"/>
          <p:nvPr/>
        </p:nvSpPr>
        <p:spPr>
          <a:xfrm>
            <a:off x="2193768" y="4992871"/>
            <a:ext cx="2978829" cy="338554"/>
          </a:xfrm>
          <a:prstGeom prst="rect">
            <a:avLst/>
          </a:prstGeom>
          <a:noFill/>
        </p:spPr>
        <p:txBody>
          <a:bodyPr wrap="none" rtlCol="0">
            <a:spAutoFit/>
          </a:bodyPr>
          <a:lstStyle/>
          <a:p>
            <a:r>
              <a:rPr lang="en-US" sz="1600" dirty="0"/>
              <a:t>Figure: Von Mises Stress Contour </a:t>
            </a:r>
          </a:p>
        </p:txBody>
      </p:sp>
    </p:spTree>
    <p:extLst>
      <p:ext uri="{BB962C8B-B14F-4D97-AF65-F5344CB8AC3E}">
        <p14:creationId xmlns:p14="http://schemas.microsoft.com/office/powerpoint/2010/main" val="171320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0113" fill="hold"/>
                                        <p:tgtEl>
                                          <p:spTgt spid="31"/>
                                        </p:tgtEl>
                                      </p:cBhvr>
                                    </p:cmd>
                                  </p:childTnLst>
                                </p:cTn>
                              </p:par>
                            </p:childTnLst>
                          </p:cTn>
                        </p:par>
                        <p:par>
                          <p:cTn id="16" fill="hold">
                            <p:stCondLst>
                              <p:cond delay="10113"/>
                            </p:stCondLst>
                            <p:childTnLst>
                              <p:par>
                                <p:cTn id="17" presetID="1" presetClass="mediacall" presetSubtype="0" fill="hold" nodeType="afterEffect">
                                  <p:stCondLst>
                                    <p:cond delay="0"/>
                                  </p:stCondLst>
                                  <p:childTnLst>
                                    <p:cmd type="call" cmd="playFrom(0.0)">
                                      <p:cBhvr>
                                        <p:cTn id="18" dur="10350" fill="hold"/>
                                        <p:tgtEl>
                                          <p:spTgt spid="44"/>
                                        </p:tgtEl>
                                      </p:cBhvr>
                                    </p:cmd>
                                  </p:childTnLst>
                                </p:cTn>
                              </p:par>
                            </p:childTnLst>
                          </p:cTn>
                        </p:par>
                      </p:childTnLst>
                    </p:cTn>
                  </p:par>
                  <p:par>
                    <p:cTn id="19" fill="hold">
                      <p:stCondLst>
                        <p:cond delay="indefinite"/>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1"/>
                                        </p:tgtEl>
                                      </p:cBhvr>
                                    </p:cmd>
                                  </p:childTnLst>
                                </p:cTn>
                              </p:par>
                            </p:childTnLst>
                          </p:cTn>
                        </p:par>
                      </p:childTnLst>
                    </p:cTn>
                  </p:par>
                </p:childTnLst>
              </p:cTn>
              <p:nextCondLst>
                <p:cond evt="onClick" delay="0">
                  <p:tgtEl>
                    <p:spTgt spid="31"/>
                  </p:tgtEl>
                </p:cond>
              </p:nextCondLst>
            </p:seq>
            <p:video>
              <p:cMediaNode vol="80000">
                <p:cTn id="23" fill="hold" display="0">
                  <p:stCondLst>
                    <p:cond delay="indefinite"/>
                  </p:stCondLst>
                </p:cTn>
                <p:tgtEl>
                  <p:spTgt spid="44"/>
                </p:tgtEl>
              </p:cMediaNode>
            </p:video>
            <p:seq concurrent="1" nextAc="seek">
              <p:cTn id="24" restart="whenNotActive" fill="hold" evtFilter="cancelBubble" nodeType="interactiveSeq">
                <p:stCondLst>
                  <p:cond evt="onClick" delay="0">
                    <p:tgtEl>
                      <p:spTgt spid="4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4"/>
                                        </p:tgtEl>
                                      </p:cBhvr>
                                    </p:cmd>
                                  </p:childTnLst>
                                </p:cTn>
                              </p:par>
                            </p:childTnLst>
                          </p:cTn>
                        </p:par>
                      </p:childTnLst>
                    </p:cTn>
                  </p:par>
                </p:childTnLst>
              </p:cTn>
              <p:nextCondLst>
                <p:cond evt="onClick" delay="0">
                  <p:tgtEl>
                    <p:spTgt spid="44"/>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23A5E4-D96A-D318-0C6B-7365A0811386}"/>
              </a:ext>
            </a:extLst>
          </p:cNvPr>
          <p:cNvSpPr>
            <a:spLocks noGrp="1"/>
          </p:cNvSpPr>
          <p:nvPr>
            <p:ph type="sldNum" sz="quarter" idx="12"/>
          </p:nvPr>
        </p:nvSpPr>
        <p:spPr/>
        <p:txBody>
          <a:bodyPr/>
          <a:lstStyle/>
          <a:p>
            <a:fld id="{8A758EFE-665F-4341-B5B8-2DAEADA52F6C}" type="slidenum">
              <a:rPr lang="en-US" smtClean="0"/>
              <a:pPr/>
              <a:t>7</a:t>
            </a:fld>
            <a:endParaRPr lang="en-US" dirty="0"/>
          </a:p>
        </p:txBody>
      </p:sp>
      <p:sp>
        <p:nvSpPr>
          <p:cNvPr id="3" name="Title 2">
            <a:extLst>
              <a:ext uri="{FF2B5EF4-FFF2-40B4-BE49-F238E27FC236}">
                <a16:creationId xmlns:a16="http://schemas.microsoft.com/office/drawing/2014/main" id="{FE305A52-03AB-35F3-6897-CC8E46644FA0}"/>
              </a:ext>
            </a:extLst>
          </p:cNvPr>
          <p:cNvSpPr>
            <a:spLocks noGrp="1"/>
          </p:cNvSpPr>
          <p:nvPr>
            <p:ph type="title"/>
          </p:nvPr>
        </p:nvSpPr>
        <p:spPr/>
        <p:txBody>
          <a:bodyPr>
            <a:normAutofit/>
          </a:bodyPr>
          <a:lstStyle/>
          <a:p>
            <a:r>
              <a:rPr lang="en-US" dirty="0"/>
              <a:t>Project 2: ROM of near wall turbulence</a:t>
            </a:r>
          </a:p>
        </p:txBody>
      </p:sp>
      <p:sp>
        <p:nvSpPr>
          <p:cNvPr id="4" name="Content Placeholder 3">
            <a:extLst>
              <a:ext uri="{FF2B5EF4-FFF2-40B4-BE49-F238E27FC236}">
                <a16:creationId xmlns:a16="http://schemas.microsoft.com/office/drawing/2014/main" id="{073A1DC3-17E0-9081-4D05-569C2144906B}"/>
              </a:ext>
            </a:extLst>
          </p:cNvPr>
          <p:cNvSpPr>
            <a:spLocks noGrp="1"/>
          </p:cNvSpPr>
          <p:nvPr>
            <p:ph idx="1"/>
          </p:nvPr>
        </p:nvSpPr>
        <p:spPr>
          <a:xfrm>
            <a:off x="0" y="1183227"/>
            <a:ext cx="9144000" cy="4100887"/>
          </a:xfrm>
        </p:spPr>
        <p:txBody>
          <a:bodyPr/>
          <a:lstStyle/>
          <a:p>
            <a:pPr marL="0" indent="0" algn="ctr">
              <a:buNone/>
            </a:pPr>
            <a:r>
              <a:rPr lang="en-US" dirty="0"/>
              <a:t>Full-scale resolution of flows is computational expensive</a:t>
            </a:r>
          </a:p>
        </p:txBody>
      </p:sp>
      <p:sp>
        <p:nvSpPr>
          <p:cNvPr id="8" name="Rectangle 7">
            <a:extLst>
              <a:ext uri="{FF2B5EF4-FFF2-40B4-BE49-F238E27FC236}">
                <a16:creationId xmlns:a16="http://schemas.microsoft.com/office/drawing/2014/main" id="{A36D1146-6EDB-7D03-C210-926AD91A889E}"/>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2" descr="CFD of a turbulent jet">
            <a:extLst>
              <a:ext uri="{FF2B5EF4-FFF2-40B4-BE49-F238E27FC236}">
                <a16:creationId xmlns:a16="http://schemas.microsoft.com/office/drawing/2014/main" id="{9330C0FA-A7BF-DFF4-BC3D-FB627FAB17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5" r="-7135"/>
          <a:stretch/>
        </p:blipFill>
        <p:spPr bwMode="auto">
          <a:xfrm rot="5400000">
            <a:off x="132674" y="2460617"/>
            <a:ext cx="3832068" cy="26766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7D4270A-87A8-C192-5E0B-AFF7323B9FFC}"/>
                  </a:ext>
                </a:extLst>
              </p:cNvPr>
              <p:cNvSpPr txBox="1"/>
              <p:nvPr/>
            </p:nvSpPr>
            <p:spPr>
              <a:xfrm>
                <a:off x="3666952" y="4608317"/>
                <a:ext cx="1680140" cy="43473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𝐷𝑁𝑆</m:t>
                          </m:r>
                        </m:sub>
                      </m:sSub>
                      <m:r>
                        <a:rPr lang="en-US" b="0" i="1" smtClean="0">
                          <a:latin typeface="Cambria Math" panose="02040503050406030204" pitchFamily="18" charset="0"/>
                        </a:rPr>
                        <m:t>~</m:t>
                      </m:r>
                      <m:r>
                        <a:rPr lang="en-US" b="0" i="1" smtClean="0">
                          <a:latin typeface="Cambria Math" panose="02040503050406030204" pitchFamily="18" charset="0"/>
                        </a:rPr>
                        <m:t>𝑅</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𝐿</m:t>
                          </m:r>
                        </m:sub>
                        <m:sup>
                          <m:r>
                            <a:rPr lang="en-US" b="0" i="1" smtClean="0">
                              <a:latin typeface="Cambria Math" panose="02040503050406030204" pitchFamily="18" charset="0"/>
                            </a:rPr>
                            <m:t>37/14</m:t>
                          </m:r>
                        </m:sup>
                      </m:sSubSup>
                    </m:oMath>
                  </m:oMathPara>
                </a14:m>
                <a:endParaRPr lang="en-US" dirty="0"/>
              </a:p>
            </p:txBody>
          </p:sp>
        </mc:Choice>
        <mc:Fallback>
          <p:sp>
            <p:nvSpPr>
              <p:cNvPr id="13" name="TextBox 12">
                <a:extLst>
                  <a:ext uri="{FF2B5EF4-FFF2-40B4-BE49-F238E27FC236}">
                    <a16:creationId xmlns:a16="http://schemas.microsoft.com/office/drawing/2014/main" id="{67D4270A-87A8-C192-5E0B-AFF7323B9FFC}"/>
                  </a:ext>
                </a:extLst>
              </p:cNvPr>
              <p:cNvSpPr txBox="1">
                <a:spLocks noRot="1" noChangeAspect="1" noMove="1" noResize="1" noEditPoints="1" noAdjustHandles="1" noChangeArrowheads="1" noChangeShapeType="1" noTextEdit="1"/>
              </p:cNvSpPr>
              <p:nvPr/>
            </p:nvSpPr>
            <p:spPr>
              <a:xfrm>
                <a:off x="3666952" y="4608317"/>
                <a:ext cx="1680140" cy="434734"/>
              </a:xfrm>
              <a:prstGeom prst="rect">
                <a:avLst/>
              </a:prstGeom>
              <a:blipFill>
                <a:blip r:embed="rId4"/>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B93135-088F-BC7A-F8A6-35788D64C6AB}"/>
                  </a:ext>
                </a:extLst>
              </p:cNvPr>
              <p:cNvSpPr txBox="1"/>
              <p:nvPr/>
            </p:nvSpPr>
            <p:spPr>
              <a:xfrm>
                <a:off x="3666952" y="3520306"/>
                <a:ext cx="123431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𝐿𝐸𝑆</m:t>
                          </m:r>
                        </m:sub>
                      </m:sSub>
                      <m:r>
                        <a:rPr lang="en-US" b="0" i="1" smtClean="0">
                          <a:latin typeface="Cambria Math" panose="02040503050406030204" pitchFamily="18" charset="0"/>
                        </a:rPr>
                        <m:t>~</m:t>
                      </m:r>
                      <m:r>
                        <a:rPr lang="en-US" b="0" i="1" smtClean="0">
                          <a:latin typeface="Cambria Math" panose="02040503050406030204" pitchFamily="18" charset="0"/>
                        </a:rPr>
                        <m:t>𝑅</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𝐿</m:t>
                          </m:r>
                        </m:sub>
                        <m:sup>
                          <m:r>
                            <a:rPr lang="en-US" b="0" i="1" smtClean="0">
                              <a:latin typeface="Cambria Math" panose="02040503050406030204" pitchFamily="18" charset="0"/>
                            </a:rPr>
                            <m:t> </m:t>
                          </m:r>
                        </m:sup>
                      </m:sSubSup>
                    </m:oMath>
                  </m:oMathPara>
                </a14:m>
                <a:endParaRPr lang="en-US" dirty="0"/>
              </a:p>
            </p:txBody>
          </p:sp>
        </mc:Choice>
        <mc:Fallback>
          <p:sp>
            <p:nvSpPr>
              <p:cNvPr id="14" name="TextBox 13">
                <a:extLst>
                  <a:ext uri="{FF2B5EF4-FFF2-40B4-BE49-F238E27FC236}">
                    <a16:creationId xmlns:a16="http://schemas.microsoft.com/office/drawing/2014/main" id="{68B93135-088F-BC7A-F8A6-35788D64C6AB}"/>
                  </a:ext>
                </a:extLst>
              </p:cNvPr>
              <p:cNvSpPr txBox="1">
                <a:spLocks noRot="1" noChangeAspect="1" noMove="1" noResize="1" noEditPoints="1" noAdjustHandles="1" noChangeArrowheads="1" noChangeShapeType="1" noTextEdit="1"/>
              </p:cNvSpPr>
              <p:nvPr/>
            </p:nvSpPr>
            <p:spPr>
              <a:xfrm>
                <a:off x="3666952" y="3520306"/>
                <a:ext cx="123431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57D9161-77AA-77FF-A2FB-8F0EB252D668}"/>
                  </a:ext>
                </a:extLst>
              </p:cNvPr>
              <p:cNvSpPr txBox="1"/>
              <p:nvPr/>
            </p:nvSpPr>
            <p:spPr>
              <a:xfrm>
                <a:off x="3658229" y="2432295"/>
                <a:ext cx="1624034" cy="43473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𝑅𝐴𝑁𝑆</m:t>
                          </m:r>
                        </m:sub>
                      </m:sSub>
                      <m:r>
                        <a:rPr lang="en-US" b="0" i="1" smtClean="0">
                          <a:latin typeface="Cambria Math" panose="02040503050406030204" pitchFamily="18" charset="0"/>
                        </a:rPr>
                        <m:t>~</m:t>
                      </m:r>
                      <m:r>
                        <a:rPr lang="en-US" b="0" i="1" smtClean="0">
                          <a:latin typeface="Cambria Math" panose="02040503050406030204" pitchFamily="18" charset="0"/>
                        </a:rPr>
                        <m:t>𝑅</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𝐿</m:t>
                          </m:r>
                        </m:sub>
                        <m:sup>
                          <m:r>
                            <a:rPr lang="en-US" b="0" i="1" smtClean="0">
                              <a:latin typeface="Cambria Math" panose="02040503050406030204" pitchFamily="18" charset="0"/>
                            </a:rPr>
                            <m:t> 1/2</m:t>
                          </m:r>
                        </m:sup>
                      </m:sSubSup>
                    </m:oMath>
                  </m:oMathPara>
                </a14:m>
                <a:endParaRPr lang="en-US" dirty="0"/>
              </a:p>
            </p:txBody>
          </p:sp>
        </mc:Choice>
        <mc:Fallback>
          <p:sp>
            <p:nvSpPr>
              <p:cNvPr id="15" name="TextBox 14">
                <a:extLst>
                  <a:ext uri="{FF2B5EF4-FFF2-40B4-BE49-F238E27FC236}">
                    <a16:creationId xmlns:a16="http://schemas.microsoft.com/office/drawing/2014/main" id="{357D9161-77AA-77FF-A2FB-8F0EB252D668}"/>
                  </a:ext>
                </a:extLst>
              </p:cNvPr>
              <p:cNvSpPr txBox="1">
                <a:spLocks noRot="1" noChangeAspect="1" noMove="1" noResize="1" noEditPoints="1" noAdjustHandles="1" noChangeArrowheads="1" noChangeShapeType="1" noTextEdit="1"/>
              </p:cNvSpPr>
              <p:nvPr/>
            </p:nvSpPr>
            <p:spPr>
              <a:xfrm>
                <a:off x="3658229" y="2432295"/>
                <a:ext cx="1624034" cy="434734"/>
              </a:xfrm>
              <a:prstGeom prst="rect">
                <a:avLst/>
              </a:prstGeom>
              <a:blipFill>
                <a:blip r:embed="rId6"/>
                <a:stretch>
                  <a:fillRect b="-285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983707-501D-C3EC-5522-50C92DDD62C0}"/>
              </a:ext>
            </a:extLst>
          </p:cNvPr>
          <p:cNvSpPr txBox="1"/>
          <p:nvPr/>
        </p:nvSpPr>
        <p:spPr>
          <a:xfrm>
            <a:off x="710358" y="5373245"/>
            <a:ext cx="2544286" cy="430887"/>
          </a:xfrm>
          <a:prstGeom prst="rect">
            <a:avLst/>
          </a:prstGeom>
          <a:noFill/>
        </p:spPr>
        <p:txBody>
          <a:bodyPr wrap="none" rtlCol="0">
            <a:spAutoFit/>
          </a:bodyPr>
          <a:lstStyle/>
          <a:p>
            <a:r>
              <a:rPr lang="en-US" sz="1100" dirty="0"/>
              <a:t>Bose &amp; Park </a:t>
            </a:r>
            <a:r>
              <a:rPr lang="en-US" sz="1100" i="1" dirty="0" err="1"/>
              <a:t>Annu</a:t>
            </a:r>
            <a:r>
              <a:rPr lang="en-US" sz="1100" i="1" dirty="0"/>
              <a:t>. Rev. Fluid Mech., </a:t>
            </a:r>
            <a:r>
              <a:rPr lang="en-US" sz="1100" dirty="0"/>
              <a:t>2018</a:t>
            </a:r>
          </a:p>
          <a:p>
            <a:r>
              <a:rPr lang="en-US" sz="1100" i="1" dirty="0"/>
              <a:t> </a:t>
            </a:r>
          </a:p>
        </p:txBody>
      </p:sp>
      <mc:AlternateContent xmlns:mc="http://schemas.openxmlformats.org/markup-compatibility/2006">
        <mc:Choice xmlns:a14="http://schemas.microsoft.com/office/drawing/2010/main" Requires="a14">
          <p:graphicFrame>
            <p:nvGraphicFramePr>
              <p:cNvPr id="17" name="Table 17">
                <a:extLst>
                  <a:ext uri="{FF2B5EF4-FFF2-40B4-BE49-F238E27FC236}">
                    <a16:creationId xmlns:a16="http://schemas.microsoft.com/office/drawing/2014/main" id="{CF47F8E4-C85A-2B13-FFF9-C194F28CE172}"/>
                  </a:ext>
                </a:extLst>
              </p:cNvPr>
              <p:cNvGraphicFramePr>
                <a:graphicFrameLocks noGrp="1"/>
              </p:cNvGraphicFramePr>
              <p:nvPr>
                <p:extLst>
                  <p:ext uri="{D42A27DB-BD31-4B8C-83A1-F6EECF244321}">
                    <p14:modId xmlns:p14="http://schemas.microsoft.com/office/powerpoint/2010/main" val="2074952117"/>
                  </p:ext>
                </p:extLst>
              </p:nvPr>
            </p:nvGraphicFramePr>
            <p:xfrm>
              <a:off x="5566426" y="2307771"/>
              <a:ext cx="3208110" cy="2612574"/>
            </p:xfrm>
            <a:graphic>
              <a:graphicData uri="http://schemas.openxmlformats.org/drawingml/2006/table">
                <a:tbl>
                  <a:tblPr firstRow="1" bandRow="1">
                    <a:tableStyleId>{5C22544A-7EE6-4342-B048-85BDC9FD1C3A}</a:tableStyleId>
                  </a:tblPr>
                  <a:tblGrid>
                    <a:gridCol w="1604055">
                      <a:extLst>
                        <a:ext uri="{9D8B030D-6E8A-4147-A177-3AD203B41FA5}">
                          <a16:colId xmlns:a16="http://schemas.microsoft.com/office/drawing/2014/main" val="124819864"/>
                        </a:ext>
                      </a:extLst>
                    </a:gridCol>
                    <a:gridCol w="1604055">
                      <a:extLst>
                        <a:ext uri="{9D8B030D-6E8A-4147-A177-3AD203B41FA5}">
                          <a16:colId xmlns:a16="http://schemas.microsoft.com/office/drawing/2014/main" val="1865686669"/>
                        </a:ext>
                      </a:extLst>
                    </a:gridCol>
                  </a:tblGrid>
                  <a:tr h="646410">
                    <a:tc>
                      <a:txBody>
                        <a:bodyPr/>
                        <a:lstStyle/>
                        <a:p>
                          <a:pPr algn="ctr"/>
                          <a:r>
                            <a:rPr lang="en-US" dirty="0"/>
                            <a:t>Scenario</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𝑹</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𝑳</m:t>
                                    </m:r>
                                  </m:sub>
                                </m:sSub>
                              </m:oMath>
                            </m:oMathPara>
                          </a14:m>
                          <a:endParaRPr lang="en-US" dirty="0"/>
                        </a:p>
                      </a:txBody>
                      <a:tcPr/>
                    </a:tc>
                    <a:extLst>
                      <a:ext uri="{0D108BD9-81ED-4DB2-BD59-A6C34878D82A}">
                        <a16:rowId xmlns:a16="http://schemas.microsoft.com/office/drawing/2014/main" val="3851298011"/>
                      </a:ext>
                    </a:extLst>
                  </a:tr>
                  <a:tr h="655388">
                    <a:tc>
                      <a:txBody>
                        <a:bodyPr/>
                        <a:lstStyle/>
                        <a:p>
                          <a:r>
                            <a:rPr lang="en-US" dirty="0"/>
                            <a:t>Human Walking</a:t>
                          </a:r>
                        </a:p>
                      </a:txBody>
                      <a:tcPr/>
                    </a:tc>
                    <a:tc>
                      <a:txBody>
                        <a:bodyPr/>
                        <a:lstStyle/>
                        <a:p>
                          <a:r>
                            <a:rPr lang="en-US" dirty="0"/>
                            <a:t>15 million</a:t>
                          </a:r>
                        </a:p>
                      </a:txBody>
                      <a:tcPr/>
                    </a:tc>
                    <a:extLst>
                      <a:ext uri="{0D108BD9-81ED-4DB2-BD59-A6C34878D82A}">
                        <a16:rowId xmlns:a16="http://schemas.microsoft.com/office/drawing/2014/main" val="2136876926"/>
                      </a:ext>
                    </a:extLst>
                  </a:tr>
                  <a:tr h="655388">
                    <a:tc>
                      <a:txBody>
                        <a:bodyPr/>
                        <a:lstStyle/>
                        <a:p>
                          <a:r>
                            <a:rPr lang="en-US" dirty="0"/>
                            <a:t>Flow around building </a:t>
                          </a:r>
                        </a:p>
                      </a:txBody>
                      <a:tcPr/>
                    </a:tc>
                    <a:tc>
                      <a:txBody>
                        <a:bodyPr/>
                        <a:lstStyle/>
                        <a:p>
                          <a:r>
                            <a:rPr lang="en-US" dirty="0"/>
                            <a:t>250 million</a:t>
                          </a:r>
                        </a:p>
                      </a:txBody>
                      <a:tcPr/>
                    </a:tc>
                    <a:extLst>
                      <a:ext uri="{0D108BD9-81ED-4DB2-BD59-A6C34878D82A}">
                        <a16:rowId xmlns:a16="http://schemas.microsoft.com/office/drawing/2014/main" val="3993826275"/>
                      </a:ext>
                    </a:extLst>
                  </a:tr>
                  <a:tr h="655388">
                    <a:tc>
                      <a:txBody>
                        <a:bodyPr/>
                        <a:lstStyle/>
                        <a:p>
                          <a:r>
                            <a:rPr lang="en-US" dirty="0"/>
                            <a:t>Flow around airplane </a:t>
                          </a:r>
                        </a:p>
                      </a:txBody>
                      <a:tcPr/>
                    </a:tc>
                    <a:tc>
                      <a:txBody>
                        <a:bodyPr/>
                        <a:lstStyle/>
                        <a:p>
                          <a:r>
                            <a:rPr lang="en-US" dirty="0"/>
                            <a:t>20 billion</a:t>
                          </a:r>
                        </a:p>
                      </a:txBody>
                      <a:tcPr/>
                    </a:tc>
                    <a:extLst>
                      <a:ext uri="{0D108BD9-81ED-4DB2-BD59-A6C34878D82A}">
                        <a16:rowId xmlns:a16="http://schemas.microsoft.com/office/drawing/2014/main" val="3012528551"/>
                      </a:ext>
                    </a:extLst>
                  </a:tr>
                </a:tbl>
              </a:graphicData>
            </a:graphic>
          </p:graphicFrame>
        </mc:Choice>
        <mc:Fallback>
          <p:graphicFrame>
            <p:nvGraphicFramePr>
              <p:cNvPr id="17" name="Table 17">
                <a:extLst>
                  <a:ext uri="{FF2B5EF4-FFF2-40B4-BE49-F238E27FC236}">
                    <a16:creationId xmlns:a16="http://schemas.microsoft.com/office/drawing/2014/main" id="{CF47F8E4-C85A-2B13-FFF9-C194F28CE172}"/>
                  </a:ext>
                </a:extLst>
              </p:cNvPr>
              <p:cNvGraphicFramePr>
                <a:graphicFrameLocks noGrp="1"/>
              </p:cNvGraphicFramePr>
              <p:nvPr>
                <p:extLst>
                  <p:ext uri="{D42A27DB-BD31-4B8C-83A1-F6EECF244321}">
                    <p14:modId xmlns:p14="http://schemas.microsoft.com/office/powerpoint/2010/main" val="2074952117"/>
                  </p:ext>
                </p:extLst>
              </p:nvPr>
            </p:nvGraphicFramePr>
            <p:xfrm>
              <a:off x="5566426" y="2307771"/>
              <a:ext cx="3208110" cy="2612574"/>
            </p:xfrm>
            <a:graphic>
              <a:graphicData uri="http://schemas.openxmlformats.org/drawingml/2006/table">
                <a:tbl>
                  <a:tblPr firstRow="1" bandRow="1">
                    <a:tableStyleId>{5C22544A-7EE6-4342-B048-85BDC9FD1C3A}</a:tableStyleId>
                  </a:tblPr>
                  <a:tblGrid>
                    <a:gridCol w="1604055">
                      <a:extLst>
                        <a:ext uri="{9D8B030D-6E8A-4147-A177-3AD203B41FA5}">
                          <a16:colId xmlns:a16="http://schemas.microsoft.com/office/drawing/2014/main" val="124819864"/>
                        </a:ext>
                      </a:extLst>
                    </a:gridCol>
                    <a:gridCol w="1604055">
                      <a:extLst>
                        <a:ext uri="{9D8B030D-6E8A-4147-A177-3AD203B41FA5}">
                          <a16:colId xmlns:a16="http://schemas.microsoft.com/office/drawing/2014/main" val="1865686669"/>
                        </a:ext>
                      </a:extLst>
                    </a:gridCol>
                  </a:tblGrid>
                  <a:tr h="646410">
                    <a:tc>
                      <a:txBody>
                        <a:bodyPr/>
                        <a:lstStyle/>
                        <a:p>
                          <a:pPr algn="ctr"/>
                          <a:r>
                            <a:rPr lang="en-US" dirty="0"/>
                            <a:t>Scenario</a:t>
                          </a:r>
                        </a:p>
                      </a:txBody>
                      <a:tcPr/>
                    </a:tc>
                    <a:tc>
                      <a:txBody>
                        <a:bodyPr/>
                        <a:lstStyle/>
                        <a:p>
                          <a:endParaRPr lang="en-US"/>
                        </a:p>
                      </a:txBody>
                      <a:tcPr>
                        <a:blipFill>
                          <a:blip r:embed="rId7"/>
                          <a:stretch>
                            <a:fillRect l="-101587" t="-3922" r="-2381" b="-317647"/>
                          </a:stretch>
                        </a:blipFill>
                      </a:tcPr>
                    </a:tc>
                    <a:extLst>
                      <a:ext uri="{0D108BD9-81ED-4DB2-BD59-A6C34878D82A}">
                        <a16:rowId xmlns:a16="http://schemas.microsoft.com/office/drawing/2014/main" val="3851298011"/>
                      </a:ext>
                    </a:extLst>
                  </a:tr>
                  <a:tr h="655388">
                    <a:tc>
                      <a:txBody>
                        <a:bodyPr/>
                        <a:lstStyle/>
                        <a:p>
                          <a:r>
                            <a:rPr lang="en-US" dirty="0"/>
                            <a:t>Human Walking</a:t>
                          </a:r>
                        </a:p>
                      </a:txBody>
                      <a:tcPr/>
                    </a:tc>
                    <a:tc>
                      <a:txBody>
                        <a:bodyPr/>
                        <a:lstStyle/>
                        <a:p>
                          <a:r>
                            <a:rPr lang="en-US" dirty="0"/>
                            <a:t>15 million</a:t>
                          </a:r>
                        </a:p>
                      </a:txBody>
                      <a:tcPr/>
                    </a:tc>
                    <a:extLst>
                      <a:ext uri="{0D108BD9-81ED-4DB2-BD59-A6C34878D82A}">
                        <a16:rowId xmlns:a16="http://schemas.microsoft.com/office/drawing/2014/main" val="2136876926"/>
                      </a:ext>
                    </a:extLst>
                  </a:tr>
                  <a:tr h="655388">
                    <a:tc>
                      <a:txBody>
                        <a:bodyPr/>
                        <a:lstStyle/>
                        <a:p>
                          <a:r>
                            <a:rPr lang="en-US" dirty="0"/>
                            <a:t>Flow around building </a:t>
                          </a:r>
                        </a:p>
                      </a:txBody>
                      <a:tcPr/>
                    </a:tc>
                    <a:tc>
                      <a:txBody>
                        <a:bodyPr/>
                        <a:lstStyle/>
                        <a:p>
                          <a:r>
                            <a:rPr lang="en-US" dirty="0"/>
                            <a:t>250 million</a:t>
                          </a:r>
                        </a:p>
                      </a:txBody>
                      <a:tcPr/>
                    </a:tc>
                    <a:extLst>
                      <a:ext uri="{0D108BD9-81ED-4DB2-BD59-A6C34878D82A}">
                        <a16:rowId xmlns:a16="http://schemas.microsoft.com/office/drawing/2014/main" val="3993826275"/>
                      </a:ext>
                    </a:extLst>
                  </a:tr>
                  <a:tr h="655388">
                    <a:tc>
                      <a:txBody>
                        <a:bodyPr/>
                        <a:lstStyle/>
                        <a:p>
                          <a:r>
                            <a:rPr lang="en-US" dirty="0"/>
                            <a:t>Flow around airplane </a:t>
                          </a:r>
                        </a:p>
                      </a:txBody>
                      <a:tcPr/>
                    </a:tc>
                    <a:tc>
                      <a:txBody>
                        <a:bodyPr/>
                        <a:lstStyle/>
                        <a:p>
                          <a:r>
                            <a:rPr lang="en-US" dirty="0"/>
                            <a:t>20 billion</a:t>
                          </a:r>
                        </a:p>
                      </a:txBody>
                      <a:tcPr/>
                    </a:tc>
                    <a:extLst>
                      <a:ext uri="{0D108BD9-81ED-4DB2-BD59-A6C34878D82A}">
                        <a16:rowId xmlns:a16="http://schemas.microsoft.com/office/drawing/2014/main" val="3012528551"/>
                      </a:ext>
                    </a:extLst>
                  </a:tr>
                </a:tbl>
              </a:graphicData>
            </a:graphic>
          </p:graphicFrame>
        </mc:Fallback>
      </mc:AlternateContent>
    </p:spTree>
    <p:extLst>
      <p:ext uri="{BB962C8B-B14F-4D97-AF65-F5344CB8AC3E}">
        <p14:creationId xmlns:p14="http://schemas.microsoft.com/office/powerpoint/2010/main" val="36663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FD of a turbulent jet">
            <a:extLst>
              <a:ext uri="{FF2B5EF4-FFF2-40B4-BE49-F238E27FC236}">
                <a16:creationId xmlns:a16="http://schemas.microsoft.com/office/drawing/2014/main" id="{96AE3FEC-851D-8BF7-043F-63BB6B4F79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08" r="37084"/>
          <a:stretch/>
        </p:blipFill>
        <p:spPr bwMode="auto">
          <a:xfrm rot="5400000">
            <a:off x="1488403" y="2229567"/>
            <a:ext cx="1147381" cy="267669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B5C8776-411C-7915-6A4B-E511B535126D}"/>
              </a:ext>
            </a:extLst>
          </p:cNvPr>
          <p:cNvSpPr>
            <a:spLocks noGrp="1"/>
          </p:cNvSpPr>
          <p:nvPr>
            <p:ph type="sldNum" sz="quarter" idx="12"/>
          </p:nvPr>
        </p:nvSpPr>
        <p:spPr/>
        <p:txBody>
          <a:bodyPr/>
          <a:lstStyle/>
          <a:p>
            <a:fld id="{8A758EFE-665F-4341-B5B8-2DAEADA52F6C}" type="slidenum">
              <a:rPr lang="en-US" smtClean="0"/>
              <a:pPr/>
              <a:t>8</a:t>
            </a:fld>
            <a:endParaRPr lang="en-US" dirty="0"/>
          </a:p>
        </p:txBody>
      </p:sp>
      <p:sp>
        <p:nvSpPr>
          <p:cNvPr id="3" name="Title 2">
            <a:extLst>
              <a:ext uri="{FF2B5EF4-FFF2-40B4-BE49-F238E27FC236}">
                <a16:creationId xmlns:a16="http://schemas.microsoft.com/office/drawing/2014/main" id="{D031E992-AE93-569C-ADC8-1017BBB6CD74}"/>
              </a:ext>
            </a:extLst>
          </p:cNvPr>
          <p:cNvSpPr>
            <a:spLocks noGrp="1"/>
          </p:cNvSpPr>
          <p:nvPr>
            <p:ph type="title"/>
          </p:nvPr>
        </p:nvSpPr>
        <p:spPr/>
        <p:txBody>
          <a:bodyPr/>
          <a:lstStyle/>
          <a:p>
            <a:r>
              <a:rPr lang="en-US" dirty="0"/>
              <a:t>Large-Eddy Simulation</a:t>
            </a:r>
          </a:p>
        </p:txBody>
      </p:sp>
      <p:sp>
        <p:nvSpPr>
          <p:cNvPr id="4" name="Content Placeholder 3">
            <a:extLst>
              <a:ext uri="{FF2B5EF4-FFF2-40B4-BE49-F238E27FC236}">
                <a16:creationId xmlns:a16="http://schemas.microsoft.com/office/drawing/2014/main" id="{6023D0D0-E005-14AF-4109-21EEA0AA0ED1}"/>
              </a:ext>
            </a:extLst>
          </p:cNvPr>
          <p:cNvSpPr>
            <a:spLocks noGrp="1"/>
          </p:cNvSpPr>
          <p:nvPr>
            <p:ph idx="1"/>
          </p:nvPr>
        </p:nvSpPr>
        <p:spPr>
          <a:xfrm>
            <a:off x="0" y="1002632"/>
            <a:ext cx="9144000" cy="4100887"/>
          </a:xfrm>
        </p:spPr>
        <p:txBody>
          <a:bodyPr>
            <a:normAutofit/>
          </a:bodyPr>
          <a:lstStyle/>
          <a:p>
            <a:pPr marL="0" indent="0" algn="ctr">
              <a:buNone/>
            </a:pPr>
            <a:r>
              <a:rPr lang="en-US" sz="2400" dirty="0"/>
              <a:t>LES applies a linear operator (i.e. Filter) to the governing equations. </a:t>
            </a:r>
          </a:p>
        </p:txBody>
      </p:sp>
      <p:sp>
        <p:nvSpPr>
          <p:cNvPr id="8" name="Rectangle 7">
            <a:extLst>
              <a:ext uri="{FF2B5EF4-FFF2-40B4-BE49-F238E27FC236}">
                <a16:creationId xmlns:a16="http://schemas.microsoft.com/office/drawing/2014/main" id="{4EE2EF52-C1F0-32A9-CFFC-F7DA96D86375}"/>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7B64B90-FE98-FB9F-DE7C-2533FC921872}"/>
              </a:ext>
            </a:extLst>
          </p:cNvPr>
          <p:cNvGrpSpPr/>
          <p:nvPr/>
        </p:nvGrpSpPr>
        <p:grpSpPr>
          <a:xfrm>
            <a:off x="5734849" y="1635529"/>
            <a:ext cx="3302562" cy="3616028"/>
            <a:chOff x="5249603" y="1838115"/>
            <a:chExt cx="3555744" cy="3824745"/>
          </a:xfrm>
        </p:grpSpPr>
        <p:pic>
          <p:nvPicPr>
            <p:cNvPr id="11" name="Picture 10" descr="Diagram&#10;&#10;Description automatically generated">
              <a:extLst>
                <a:ext uri="{FF2B5EF4-FFF2-40B4-BE49-F238E27FC236}">
                  <a16:creationId xmlns:a16="http://schemas.microsoft.com/office/drawing/2014/main" id="{29F2A0C8-E686-9493-B7FA-0CF7937A5C9E}"/>
                </a:ext>
              </a:extLst>
            </p:cNvPr>
            <p:cNvPicPr>
              <a:picLocks noChangeAspect="1"/>
            </p:cNvPicPr>
            <p:nvPr/>
          </p:nvPicPr>
          <p:blipFill>
            <a:blip r:embed="rId4"/>
            <a:stretch>
              <a:fillRect/>
            </a:stretch>
          </p:blipFill>
          <p:spPr>
            <a:xfrm>
              <a:off x="5249603" y="1838115"/>
              <a:ext cx="3555744" cy="3382995"/>
            </a:xfrm>
            <a:prstGeom prst="rect">
              <a:avLst/>
            </a:prstGeom>
          </p:spPr>
        </p:pic>
        <p:sp>
          <p:nvSpPr>
            <p:cNvPr id="10" name="Snip Single Corner Rectangle 9">
              <a:extLst>
                <a:ext uri="{FF2B5EF4-FFF2-40B4-BE49-F238E27FC236}">
                  <a16:creationId xmlns:a16="http://schemas.microsoft.com/office/drawing/2014/main" id="{3B9436A8-38AA-A3F6-A1AC-56A53E228D3C}"/>
                </a:ext>
              </a:extLst>
            </p:cNvPr>
            <p:cNvSpPr/>
            <p:nvPr/>
          </p:nvSpPr>
          <p:spPr>
            <a:xfrm>
              <a:off x="7557239" y="2896663"/>
              <a:ext cx="1085656" cy="1841108"/>
            </a:xfrm>
            <a:custGeom>
              <a:avLst/>
              <a:gdLst>
                <a:gd name="connsiteX0" fmla="*/ 0 w 407480"/>
                <a:gd name="connsiteY0" fmla="*/ 0 h 1841108"/>
                <a:gd name="connsiteX1" fmla="*/ 339565 w 407480"/>
                <a:gd name="connsiteY1" fmla="*/ 0 h 1841108"/>
                <a:gd name="connsiteX2" fmla="*/ 407480 w 407480"/>
                <a:gd name="connsiteY2" fmla="*/ 67915 h 1841108"/>
                <a:gd name="connsiteX3" fmla="*/ 407480 w 407480"/>
                <a:gd name="connsiteY3" fmla="*/ 1841108 h 1841108"/>
                <a:gd name="connsiteX4" fmla="*/ 0 w 407480"/>
                <a:gd name="connsiteY4" fmla="*/ 1841108 h 1841108"/>
                <a:gd name="connsiteX5" fmla="*/ 0 w 407480"/>
                <a:gd name="connsiteY5" fmla="*/ 0 h 1841108"/>
                <a:gd name="connsiteX0" fmla="*/ 0 w 407480"/>
                <a:gd name="connsiteY0" fmla="*/ 0 h 1841108"/>
                <a:gd name="connsiteX1" fmla="*/ 156685 w 407480"/>
                <a:gd name="connsiteY1" fmla="*/ 17417 h 1841108"/>
                <a:gd name="connsiteX2" fmla="*/ 407480 w 407480"/>
                <a:gd name="connsiteY2" fmla="*/ 67915 h 1841108"/>
                <a:gd name="connsiteX3" fmla="*/ 407480 w 407480"/>
                <a:gd name="connsiteY3" fmla="*/ 1841108 h 1841108"/>
                <a:gd name="connsiteX4" fmla="*/ 0 w 407480"/>
                <a:gd name="connsiteY4" fmla="*/ 1841108 h 1841108"/>
                <a:gd name="connsiteX5" fmla="*/ 0 w 407480"/>
                <a:gd name="connsiteY5" fmla="*/ 0 h 1841108"/>
                <a:gd name="connsiteX0" fmla="*/ 0 w 816783"/>
                <a:gd name="connsiteY0" fmla="*/ 0 h 1841108"/>
                <a:gd name="connsiteX1" fmla="*/ 156685 w 816783"/>
                <a:gd name="connsiteY1" fmla="*/ 17417 h 1841108"/>
                <a:gd name="connsiteX2" fmla="*/ 816783 w 816783"/>
                <a:gd name="connsiteY2" fmla="*/ 912646 h 1841108"/>
                <a:gd name="connsiteX3" fmla="*/ 407480 w 816783"/>
                <a:gd name="connsiteY3" fmla="*/ 1841108 h 1841108"/>
                <a:gd name="connsiteX4" fmla="*/ 0 w 816783"/>
                <a:gd name="connsiteY4" fmla="*/ 1841108 h 1841108"/>
                <a:gd name="connsiteX5" fmla="*/ 0 w 816783"/>
                <a:gd name="connsiteY5" fmla="*/ 0 h 1841108"/>
                <a:gd name="connsiteX0" fmla="*/ 0 w 816783"/>
                <a:gd name="connsiteY0" fmla="*/ 0 h 1841108"/>
                <a:gd name="connsiteX1" fmla="*/ 156685 w 816783"/>
                <a:gd name="connsiteY1" fmla="*/ 17417 h 1841108"/>
                <a:gd name="connsiteX2" fmla="*/ 816783 w 816783"/>
                <a:gd name="connsiteY2" fmla="*/ 912646 h 1841108"/>
                <a:gd name="connsiteX3" fmla="*/ 407480 w 816783"/>
                <a:gd name="connsiteY3" fmla="*/ 1841108 h 1841108"/>
                <a:gd name="connsiteX4" fmla="*/ 0 w 816783"/>
                <a:gd name="connsiteY4" fmla="*/ 1841108 h 1841108"/>
                <a:gd name="connsiteX5" fmla="*/ 0 w 816783"/>
                <a:gd name="connsiteY5" fmla="*/ 0 h 1841108"/>
                <a:gd name="connsiteX0" fmla="*/ 0 w 1104165"/>
                <a:gd name="connsiteY0" fmla="*/ 0 h 1841108"/>
                <a:gd name="connsiteX1" fmla="*/ 156685 w 1104165"/>
                <a:gd name="connsiteY1" fmla="*/ 174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400525 w 1104165"/>
                <a:gd name="connsiteY1" fmla="*/ 3222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400525 w 1104165"/>
                <a:gd name="connsiteY1" fmla="*/ 3222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400525 w 1104165"/>
                <a:gd name="connsiteY1" fmla="*/ 3222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69896 w 1104165"/>
                <a:gd name="connsiteY1" fmla="*/ 156754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69896 w 1104165"/>
                <a:gd name="connsiteY1" fmla="*/ 156754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26353 w 1104165"/>
                <a:gd name="connsiteY1" fmla="*/ 165463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26353 w 1104165"/>
                <a:gd name="connsiteY1" fmla="*/ 165463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165" h="1841108">
                  <a:moveTo>
                    <a:pt x="0" y="0"/>
                  </a:moveTo>
                  <a:cubicBezTo>
                    <a:pt x="133508" y="107406"/>
                    <a:pt x="14468" y="23223"/>
                    <a:pt x="226353" y="165463"/>
                  </a:cubicBezTo>
                  <a:cubicBezTo>
                    <a:pt x="1000832" y="873175"/>
                    <a:pt x="869618" y="1319630"/>
                    <a:pt x="1104165" y="1818337"/>
                  </a:cubicBezTo>
                  <a:lnTo>
                    <a:pt x="407480" y="1841108"/>
                  </a:lnTo>
                  <a:lnTo>
                    <a:pt x="0" y="1841108"/>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95924130-295E-01A3-A4BF-A8A17C7023B0}"/>
                </a:ext>
              </a:extLst>
            </p:cNvPr>
            <p:cNvSpPr/>
            <p:nvPr/>
          </p:nvSpPr>
          <p:spPr>
            <a:xfrm rot="16200000">
              <a:off x="6683021" y="4439401"/>
              <a:ext cx="304271" cy="14441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A7D5F63-007F-ED4A-4CDF-602BCED6C0F7}"/>
                </a:ext>
              </a:extLst>
            </p:cNvPr>
            <p:cNvSpPr txBox="1"/>
            <p:nvPr/>
          </p:nvSpPr>
          <p:spPr>
            <a:xfrm>
              <a:off x="6369772" y="5324306"/>
              <a:ext cx="930768" cy="338554"/>
            </a:xfrm>
            <a:prstGeom prst="rect">
              <a:avLst/>
            </a:prstGeom>
            <a:noFill/>
          </p:spPr>
          <p:txBody>
            <a:bodyPr wrap="none" rtlCol="0">
              <a:spAutoFit/>
            </a:bodyPr>
            <a:lstStyle/>
            <a:p>
              <a:r>
                <a:rPr lang="en-US" sz="1600" dirty="0">
                  <a:solidFill>
                    <a:schemeClr val="accent1"/>
                  </a:solidFill>
                </a:rPr>
                <a:t>Resolved</a:t>
              </a:r>
              <a:endParaRPr lang="en-US" dirty="0">
                <a:solidFill>
                  <a:schemeClr val="accent1"/>
                </a:solidFill>
              </a:endParaRPr>
            </a:p>
          </p:txBody>
        </p:sp>
        <p:sp>
          <p:nvSpPr>
            <p:cNvPr id="15" name="Left Brace 14">
              <a:extLst>
                <a:ext uri="{FF2B5EF4-FFF2-40B4-BE49-F238E27FC236}">
                  <a16:creationId xmlns:a16="http://schemas.microsoft.com/office/drawing/2014/main" id="{90CDBB8C-7D92-6901-92A1-2A4D245C67AD}"/>
                </a:ext>
              </a:extLst>
            </p:cNvPr>
            <p:cNvSpPr/>
            <p:nvPr/>
          </p:nvSpPr>
          <p:spPr>
            <a:xfrm rot="16200000">
              <a:off x="7984222" y="4591070"/>
              <a:ext cx="304273" cy="1158239"/>
            </a:xfrm>
            <a:prstGeom prst="leftBrace">
              <a:avLst/>
            </a:prstGeom>
            <a:noFill/>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lumMod val="50000"/>
                  </a:schemeClr>
                </a:solidFill>
              </a:endParaRPr>
            </a:p>
          </p:txBody>
        </p:sp>
        <p:sp>
          <p:nvSpPr>
            <p:cNvPr id="16" name="TextBox 15">
              <a:extLst>
                <a:ext uri="{FF2B5EF4-FFF2-40B4-BE49-F238E27FC236}">
                  <a16:creationId xmlns:a16="http://schemas.microsoft.com/office/drawing/2014/main" id="{D8F1D2B6-BE21-3E9B-B88D-7BAB72F8AC5C}"/>
                </a:ext>
              </a:extLst>
            </p:cNvPr>
            <p:cNvSpPr txBox="1"/>
            <p:nvPr/>
          </p:nvSpPr>
          <p:spPr>
            <a:xfrm>
              <a:off x="7943076" y="5313619"/>
              <a:ext cx="526106" cy="338554"/>
            </a:xfrm>
            <a:prstGeom prst="rect">
              <a:avLst/>
            </a:prstGeom>
            <a:noFill/>
            <a:ln>
              <a:noFill/>
            </a:ln>
          </p:spPr>
          <p:txBody>
            <a:bodyPr wrap="none" rtlCol="0">
              <a:spAutoFit/>
            </a:bodyPr>
            <a:lstStyle/>
            <a:p>
              <a:r>
                <a:rPr lang="en-US" sz="1600" dirty="0">
                  <a:solidFill>
                    <a:schemeClr val="bg2">
                      <a:lumMod val="50000"/>
                    </a:schemeClr>
                  </a:solidFill>
                </a:rPr>
                <a:t>SGS</a:t>
              </a:r>
              <a:endParaRPr lang="en-US" dirty="0">
                <a:solidFill>
                  <a:schemeClr val="bg2">
                    <a:lumMod val="50000"/>
                  </a:schemeClr>
                </a:solidFill>
              </a:endParaRPr>
            </a:p>
          </p:txBody>
        </p:sp>
      </p:grpSp>
      <p:sp>
        <p:nvSpPr>
          <p:cNvPr id="21" name="TextBox 20">
            <a:extLst>
              <a:ext uri="{FF2B5EF4-FFF2-40B4-BE49-F238E27FC236}">
                <a16:creationId xmlns:a16="http://schemas.microsoft.com/office/drawing/2014/main" id="{70A22F8E-A49B-0E25-194F-EEE8DAAC21A3}"/>
              </a:ext>
            </a:extLst>
          </p:cNvPr>
          <p:cNvSpPr txBox="1"/>
          <p:nvPr/>
        </p:nvSpPr>
        <p:spPr>
          <a:xfrm>
            <a:off x="6748607" y="5284113"/>
            <a:ext cx="1742785" cy="430887"/>
          </a:xfrm>
          <a:prstGeom prst="rect">
            <a:avLst/>
          </a:prstGeom>
          <a:noFill/>
        </p:spPr>
        <p:txBody>
          <a:bodyPr wrap="none" rtlCol="0">
            <a:spAutoFit/>
          </a:bodyPr>
          <a:lstStyle/>
          <a:p>
            <a:r>
              <a:rPr lang="en-US" sz="1100" dirty="0"/>
              <a:t>Pope </a:t>
            </a:r>
            <a:r>
              <a:rPr lang="en-US" sz="1100" i="1" dirty="0"/>
              <a:t>Cambridge Press, </a:t>
            </a:r>
            <a:r>
              <a:rPr lang="en-US" sz="1100" dirty="0"/>
              <a:t>2004</a:t>
            </a:r>
          </a:p>
          <a:p>
            <a:r>
              <a:rPr lang="en-US" sz="1100" i="1" dirty="0"/>
              <a:t> </a:t>
            </a:r>
          </a:p>
        </p:txBody>
      </p:sp>
      <p:grpSp>
        <p:nvGrpSpPr>
          <p:cNvPr id="29" name="Group 28">
            <a:extLst>
              <a:ext uri="{FF2B5EF4-FFF2-40B4-BE49-F238E27FC236}">
                <a16:creationId xmlns:a16="http://schemas.microsoft.com/office/drawing/2014/main" id="{E0680B5D-9844-9576-8428-EB9439072670}"/>
              </a:ext>
            </a:extLst>
          </p:cNvPr>
          <p:cNvGrpSpPr/>
          <p:nvPr/>
        </p:nvGrpSpPr>
        <p:grpSpPr>
          <a:xfrm>
            <a:off x="52377" y="3339185"/>
            <a:ext cx="6092954" cy="1969268"/>
            <a:chOff x="52377" y="3339185"/>
            <a:chExt cx="6092954" cy="1969268"/>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223ABFD-DB2C-AA4B-1E31-82F6C01EC7CC}"/>
                    </a:ext>
                  </a:extLst>
                </p:cNvPr>
                <p:cNvSpPr txBox="1"/>
                <p:nvPr/>
              </p:nvSpPr>
              <p:spPr>
                <a:xfrm>
                  <a:off x="52377" y="3339185"/>
                  <a:ext cx="2113335" cy="1881925"/>
                </a:xfrm>
                <a:prstGeom prst="rect">
                  <a:avLst/>
                </a:prstGeom>
                <a:noFill/>
                <a:ln w="38100">
                  <a:solidFill>
                    <a:schemeClr val="accent4"/>
                  </a:solidFill>
                </a:ln>
              </p:spPr>
              <p:txBody>
                <a:bodyPr wrap="none" rtlCol="0">
                  <a:spAutoFit/>
                </a:bodyPr>
                <a:lstStyle/>
                <a:p>
                  <a:pPr algn="ctr">
                    <a:lnSpc>
                      <a:spcPct val="150000"/>
                    </a:lnSpc>
                  </a:pPr>
                  <a:r>
                    <a:rPr lang="en-US" sz="1600" b="1" i="0" u="sng" dirty="0">
                      <a:latin typeface="Cambria Math" panose="02040503050406030204" pitchFamily="18" charset="0"/>
                    </a:rPr>
                    <a:t>Incompressible NS</a:t>
                  </a:r>
                </a:p>
                <a:p>
                  <a:pPr algn="ctr">
                    <a:lnSpc>
                      <a:spcPct val="150000"/>
                    </a:lnSpc>
                  </a:pPr>
                  <a14:m>
                    <m:oMath xmlns:m="http://schemas.openxmlformats.org/officeDocument/2006/math">
                      <m:r>
                        <m:rPr>
                          <m:sty m:val="p"/>
                        </m:rPr>
                        <a:rPr lang="en-US" sz="1600" b="0" i="0" smtClean="0">
                          <a:latin typeface="Cambria Math" panose="02040503050406030204" pitchFamily="18" charset="0"/>
                        </a:rPr>
                        <m:t>∇</m:t>
                      </m:r>
                      <m:r>
                        <a:rPr lang="en-US" sz="1600" b="1" i="1" smtClean="0">
                          <a:latin typeface="Cambria Math" panose="02040503050406030204" pitchFamily="18" charset="0"/>
                        </a:rPr>
                        <m:t>⋅</m:t>
                      </m:r>
                      <m:bar>
                        <m:barPr>
                          <m:ctrlPr>
                            <a:rPr lang="en-US" sz="1600" b="1" i="1" smtClean="0">
                              <a:latin typeface="Cambria Math" panose="02040503050406030204" pitchFamily="18" charset="0"/>
                            </a:rPr>
                          </m:ctrlPr>
                        </m:barPr>
                        <m:e>
                          <m:r>
                            <a:rPr lang="en-US" sz="1600" b="1" i="1">
                              <a:latin typeface="Cambria Math" panose="02040503050406030204" pitchFamily="18" charset="0"/>
                            </a:rPr>
                            <m:t>𝒖</m:t>
                          </m:r>
                        </m:e>
                      </m:bar>
                      <m:r>
                        <a:rPr lang="en-US" sz="1600" b="0" i="1" smtClean="0">
                          <a:latin typeface="Cambria Math" panose="02040503050406030204" pitchFamily="18" charset="0"/>
                        </a:rPr>
                        <m:t>=0</m:t>
                      </m:r>
                    </m:oMath>
                  </a14:m>
                  <a:r>
                    <a:rPr lang="en-US" sz="1600" i="1" dirty="0">
                      <a:latin typeface="Cambria Math" panose="02040503050406030204" pitchFamily="18" charset="0"/>
                    </a:rPr>
                    <a:t> </a:t>
                  </a:r>
                </a:p>
                <a:p>
                  <a:pPr algn="ctr">
                    <a:lnSpc>
                      <a:spcPct val="150000"/>
                    </a:lnSpc>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𝐷</m:t>
                            </m:r>
                            <m:bar>
                              <m:barPr>
                                <m:ctrlPr>
                                  <a:rPr lang="en-US" sz="1600" b="1" i="1" smtClean="0">
                                    <a:latin typeface="Cambria Math" panose="02040503050406030204" pitchFamily="18" charset="0"/>
                                  </a:rPr>
                                </m:ctrlPr>
                              </m:barPr>
                              <m:e>
                                <m:r>
                                  <a:rPr lang="en-US" sz="1600" b="1" i="1" smtClean="0">
                                    <a:latin typeface="Cambria Math" panose="02040503050406030204" pitchFamily="18" charset="0"/>
                                  </a:rPr>
                                  <m:t>𝒖</m:t>
                                </m:r>
                              </m:e>
                            </m:bar>
                          </m:num>
                          <m:den>
                            <m:r>
                              <a:rPr lang="en-US" sz="1600" b="0" i="1" smtClean="0">
                                <a:latin typeface="Cambria Math" panose="02040503050406030204" pitchFamily="18" charset="0"/>
                              </a:rPr>
                              <m:t>𝐷𝑡</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𝜌</m:t>
                            </m:r>
                          </m:den>
                        </m:f>
                        <m:r>
                          <m:rPr>
                            <m:sty m:val="p"/>
                          </m:rPr>
                          <a:rPr lang="en-US" sz="1600" b="0" i="0" smtClean="0">
                            <a:latin typeface="Cambria Math" panose="02040503050406030204" pitchFamily="18" charset="0"/>
                          </a:rPr>
                          <m:t>∇</m:t>
                        </m:r>
                        <m:r>
                          <a:rPr lang="en-US" sz="1600" b="0" i="1" smtClean="0">
                            <a:latin typeface="Cambria Math" panose="02040503050406030204" pitchFamily="18" charset="0"/>
                          </a:rPr>
                          <m:t>𝑝</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𝜈</m:t>
                            </m:r>
                          </m:den>
                        </m:f>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m:t>
                            </m:r>
                          </m:e>
                          <m:sup>
                            <m:r>
                              <a:rPr lang="en-US" sz="1600" b="0" i="1" smtClean="0">
                                <a:latin typeface="Cambria Math" panose="02040503050406030204" pitchFamily="18" charset="0"/>
                              </a:rPr>
                              <m:t>2</m:t>
                            </m:r>
                          </m:sup>
                        </m:sSup>
                        <m:bar>
                          <m:barPr>
                            <m:ctrlPr>
                              <a:rPr lang="en-US" sz="1600" b="1" i="1">
                                <a:latin typeface="Cambria Math" panose="02040503050406030204" pitchFamily="18" charset="0"/>
                              </a:rPr>
                            </m:ctrlPr>
                          </m:barPr>
                          <m:e>
                            <m:r>
                              <a:rPr lang="en-US" sz="1600" b="1" i="1">
                                <a:latin typeface="Cambria Math" panose="02040503050406030204" pitchFamily="18" charset="0"/>
                              </a:rPr>
                              <m:t>𝒖</m:t>
                            </m:r>
                          </m:e>
                        </m:bar>
                      </m:oMath>
                    </m:oMathPara>
                  </a14:m>
                  <a:endParaRPr lang="en-US" sz="1600" b="0" dirty="0"/>
                </a:p>
                <a:p>
                  <a:pPr algn="ctr"/>
                  <a:endParaRPr lang="en-US" dirty="0"/>
                </a:p>
              </p:txBody>
            </p:sp>
          </mc:Choice>
          <mc:Fallback>
            <p:sp>
              <p:nvSpPr>
                <p:cNvPr id="9" name="TextBox 8">
                  <a:extLst>
                    <a:ext uri="{FF2B5EF4-FFF2-40B4-BE49-F238E27FC236}">
                      <a16:creationId xmlns:a16="http://schemas.microsoft.com/office/drawing/2014/main" id="{C223ABFD-DB2C-AA4B-1E31-82F6C01EC7CC}"/>
                    </a:ext>
                  </a:extLst>
                </p:cNvPr>
                <p:cNvSpPr txBox="1">
                  <a:spLocks noRot="1" noChangeAspect="1" noMove="1" noResize="1" noEditPoints="1" noAdjustHandles="1" noChangeArrowheads="1" noChangeShapeType="1" noTextEdit="1"/>
                </p:cNvSpPr>
                <p:nvPr/>
              </p:nvSpPr>
              <p:spPr>
                <a:xfrm>
                  <a:off x="52377" y="3339185"/>
                  <a:ext cx="2113335" cy="1881925"/>
                </a:xfrm>
                <a:prstGeom prst="rect">
                  <a:avLst/>
                </a:prstGeom>
                <a:blipFill>
                  <a:blip r:embed="rId6"/>
                  <a:stretch>
                    <a:fillRect/>
                  </a:stretch>
                </a:blipFill>
                <a:ln w="38100">
                  <a:solidFill>
                    <a:schemeClr val="accent4"/>
                  </a:solidFill>
                </a:ln>
              </p:spPr>
              <p:txBody>
                <a:bodyPr/>
                <a:lstStyle/>
                <a:p>
                  <a:r>
                    <a:rPr lang="en-US">
                      <a:noFill/>
                    </a:rPr>
                    <a:t> </a:t>
                  </a:r>
                </a:p>
              </p:txBody>
            </p:sp>
          </mc:Fallback>
        </mc:AlternateContent>
        <p:sp>
          <p:nvSpPr>
            <p:cNvPr id="18" name="Right Arrow 17">
              <a:extLst>
                <a:ext uri="{FF2B5EF4-FFF2-40B4-BE49-F238E27FC236}">
                  <a16:creationId xmlns:a16="http://schemas.microsoft.com/office/drawing/2014/main" id="{011A4FFC-8067-CE9A-71D3-38F9AA74DF80}"/>
                </a:ext>
              </a:extLst>
            </p:cNvPr>
            <p:cNvSpPr/>
            <p:nvPr/>
          </p:nvSpPr>
          <p:spPr>
            <a:xfrm>
              <a:off x="2165711" y="4187218"/>
              <a:ext cx="1140509" cy="189732"/>
            </a:xfrm>
            <a:prstGeom prst="rightArrow">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F239181-E9AB-0905-3A3C-D424B1DAFC6A}"/>
                    </a:ext>
                  </a:extLst>
                </p:cNvPr>
                <p:cNvSpPr txBox="1"/>
                <p:nvPr/>
              </p:nvSpPr>
              <p:spPr>
                <a:xfrm>
                  <a:off x="2218089" y="3506631"/>
                  <a:ext cx="1079142" cy="738664"/>
                </a:xfrm>
                <a:prstGeom prst="rect">
                  <a:avLst/>
                </a:prstGeom>
                <a:noFill/>
              </p:spPr>
              <p:txBody>
                <a:bodyPr wrap="none" rtlCol="0">
                  <a:spAutoFit/>
                </a:bodyPr>
                <a:lstStyle/>
                <a:p>
                  <a:pPr algn="ctr"/>
                  <a:r>
                    <a:rPr lang="en-US" sz="1200" dirty="0"/>
                    <a:t>Sharp Spectral</a:t>
                  </a:r>
                </a:p>
                <a:p>
                  <a:pPr algn="ctr"/>
                  <a:r>
                    <a:rPr lang="en-US" sz="1200" dirty="0"/>
                    <a:t> Filter</a:t>
                  </a:r>
                  <a:endParaRPr lang="en-US" sz="120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ℱ</m:t>
                        </m:r>
                      </m:oMath>
                    </m:oMathPara>
                  </a14:m>
                  <a:endParaRPr lang="en-US" dirty="0"/>
                </a:p>
              </p:txBody>
            </p:sp>
          </mc:Choice>
          <mc:Fallback>
            <p:sp>
              <p:nvSpPr>
                <p:cNvPr id="19" name="TextBox 18">
                  <a:extLst>
                    <a:ext uri="{FF2B5EF4-FFF2-40B4-BE49-F238E27FC236}">
                      <a16:creationId xmlns:a16="http://schemas.microsoft.com/office/drawing/2014/main" id="{3F239181-E9AB-0905-3A3C-D424B1DAFC6A}"/>
                    </a:ext>
                  </a:extLst>
                </p:cNvPr>
                <p:cNvSpPr txBox="1">
                  <a:spLocks noRot="1" noChangeAspect="1" noMove="1" noResize="1" noEditPoints="1" noAdjustHandles="1" noChangeArrowheads="1" noChangeShapeType="1" noTextEdit="1"/>
                </p:cNvSpPr>
                <p:nvPr/>
              </p:nvSpPr>
              <p:spPr>
                <a:xfrm>
                  <a:off x="2218089" y="3506631"/>
                  <a:ext cx="1079142" cy="738664"/>
                </a:xfrm>
                <a:prstGeom prst="rect">
                  <a:avLst/>
                </a:prstGeom>
                <a:blipFill>
                  <a:blip r:embed="rId7"/>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B196CB0-E693-984A-D9BB-17D95ABF8627}"/>
                </a:ext>
              </a:extLst>
            </p:cNvPr>
            <p:cNvGrpSpPr/>
            <p:nvPr/>
          </p:nvGrpSpPr>
          <p:grpSpPr>
            <a:xfrm>
              <a:off x="3306220" y="3339185"/>
              <a:ext cx="2839111" cy="1969268"/>
              <a:chOff x="3306220" y="3339185"/>
              <a:chExt cx="2839111" cy="1969268"/>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8FFD348-7116-A7B7-E556-CE12EE90B8F3}"/>
                      </a:ext>
                    </a:extLst>
                  </p:cNvPr>
                  <p:cNvSpPr txBox="1"/>
                  <p:nvPr/>
                </p:nvSpPr>
                <p:spPr>
                  <a:xfrm>
                    <a:off x="3306220" y="3339185"/>
                    <a:ext cx="2839111" cy="1891030"/>
                  </a:xfrm>
                  <a:prstGeom prst="rect">
                    <a:avLst/>
                  </a:prstGeom>
                  <a:noFill/>
                  <a:ln w="38100">
                    <a:solidFill>
                      <a:schemeClr val="accent4"/>
                    </a:solidFill>
                  </a:ln>
                </p:spPr>
                <p:txBody>
                  <a:bodyPr wrap="none" rtlCol="0">
                    <a:spAutoFit/>
                  </a:bodyPr>
                  <a:lstStyle/>
                  <a:p>
                    <a:pPr algn="ctr">
                      <a:lnSpc>
                        <a:spcPct val="150000"/>
                      </a:lnSpc>
                    </a:pPr>
                    <a:r>
                      <a:rPr lang="en-US" sz="1600" b="1" i="0" u="sng" dirty="0">
                        <a:latin typeface="Cambria Math" panose="02040503050406030204" pitchFamily="18" charset="0"/>
                      </a:rPr>
                      <a:t>LES</a:t>
                    </a:r>
                  </a:p>
                  <a:p>
                    <a:pPr algn="ctr">
                      <a:lnSpc>
                        <a:spcPct val="150000"/>
                      </a:lnSpc>
                    </a:pPr>
                    <a14:m>
                      <m:oMath xmlns:m="http://schemas.openxmlformats.org/officeDocument/2006/math">
                        <m:r>
                          <m:rPr>
                            <m:sty m:val="p"/>
                          </m:rPr>
                          <a:rPr lang="en-US" sz="1600" b="0" i="0" smtClean="0">
                            <a:latin typeface="Cambria Math" panose="02040503050406030204" pitchFamily="18" charset="0"/>
                          </a:rPr>
                          <m:t>∇</m:t>
                        </m:r>
                        <m:r>
                          <a:rPr lang="en-US" sz="1600" b="1" i="1" smtClean="0">
                            <a:latin typeface="Cambria Math" panose="02040503050406030204" pitchFamily="18" charset="0"/>
                          </a:rPr>
                          <m:t>⋅</m:t>
                        </m:r>
                        <m:bar>
                          <m:barPr>
                            <m:ctrlPr>
                              <a:rPr lang="en-US" sz="1600" i="1" smtClean="0">
                                <a:latin typeface="Cambria Math" panose="02040503050406030204" pitchFamily="18" charset="0"/>
                              </a:rPr>
                            </m:ctrlPr>
                          </m:bar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𝑢</m:t>
                                </m:r>
                              </m:e>
                            </m:acc>
                          </m:e>
                        </m:bar>
                        <m:r>
                          <a:rPr lang="en-US" sz="1600" b="0" i="1" smtClean="0">
                            <a:latin typeface="Cambria Math" panose="02040503050406030204" pitchFamily="18" charset="0"/>
                          </a:rPr>
                          <m:t>=0</m:t>
                        </m:r>
                      </m:oMath>
                    </a14:m>
                    <a:r>
                      <a:rPr lang="en-US" sz="1600" i="1" dirty="0">
                        <a:latin typeface="Cambria Math" panose="02040503050406030204" pitchFamily="18" charset="0"/>
                      </a:rPr>
                      <a:t> </a:t>
                    </a:r>
                  </a:p>
                  <a:p>
                    <a:pPr algn="ctr">
                      <a:lnSpc>
                        <a:spcPct val="150000"/>
                      </a:lnSpc>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𝐷</m:t>
                              </m:r>
                              <m:bar>
                                <m:barPr>
                                  <m:ctrlPr>
                                    <a:rPr lang="en-US" sz="1600" b="1" i="1" smtClean="0">
                                      <a:latin typeface="Cambria Math" panose="02040503050406030204" pitchFamily="18" charset="0"/>
                                    </a:rPr>
                                  </m:ctrlPr>
                                </m:barPr>
                                <m:e>
                                  <m:acc>
                                    <m:accPr>
                                      <m:chr m:val="̂"/>
                                      <m:ctrlPr>
                                        <a:rPr lang="en-US" sz="1600" b="1" i="1" smtClean="0">
                                          <a:latin typeface="Cambria Math" panose="02040503050406030204" pitchFamily="18" charset="0"/>
                                        </a:rPr>
                                      </m:ctrlPr>
                                    </m:accPr>
                                    <m:e>
                                      <m:r>
                                        <a:rPr lang="en-US" sz="1600" b="0" i="1" smtClean="0">
                                          <a:latin typeface="Cambria Math" panose="02040503050406030204" pitchFamily="18" charset="0"/>
                                        </a:rPr>
                                        <m:t>𝑢</m:t>
                                      </m:r>
                                    </m:e>
                                  </m:acc>
                                </m:e>
                              </m:bar>
                            </m:num>
                            <m:den>
                              <m:r>
                                <a:rPr lang="en-US" sz="1600" b="0" i="1" smtClean="0">
                                  <a:latin typeface="Cambria Math" panose="02040503050406030204" pitchFamily="18" charset="0"/>
                                </a:rPr>
                                <m:t>𝐷𝑡</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𝜌</m:t>
                              </m:r>
                            </m:den>
                          </m:f>
                          <m:r>
                            <m:rPr>
                              <m:sty m:val="p"/>
                            </m:rPr>
                            <a:rPr lang="en-US" sz="1600" b="0" i="0"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𝜈</m:t>
                              </m:r>
                            </m:den>
                          </m:f>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m:t>
                              </m:r>
                            </m:e>
                            <m:sup>
                              <m:r>
                                <a:rPr lang="en-US" sz="1600" b="0" i="1" smtClean="0">
                                  <a:latin typeface="Cambria Math" panose="02040503050406030204" pitchFamily="18" charset="0"/>
                                </a:rPr>
                                <m:t>2</m:t>
                              </m:r>
                            </m:sup>
                          </m:sSup>
                          <m:bar>
                            <m:barPr>
                              <m:ctrlPr>
                                <a:rPr lang="en-US" sz="1600" b="1" i="1">
                                  <a:latin typeface="Cambria Math" panose="02040503050406030204" pitchFamily="18" charset="0"/>
                                </a:rPr>
                              </m:ctrlPr>
                            </m:barPr>
                            <m:e>
                              <m:acc>
                                <m:accPr>
                                  <m:chr m:val="̂"/>
                                  <m:ctrlPr>
                                    <a:rPr lang="en-US" sz="1600" b="1" i="1" smtClean="0">
                                      <a:latin typeface="Cambria Math" panose="02040503050406030204" pitchFamily="18" charset="0"/>
                                    </a:rPr>
                                  </m:ctrlPr>
                                </m:accPr>
                                <m:e>
                                  <m:r>
                                    <a:rPr lang="en-US" sz="1600" b="0" i="1" smtClean="0">
                                      <a:latin typeface="Cambria Math" panose="02040503050406030204" pitchFamily="18" charset="0"/>
                                    </a:rPr>
                                    <m:t>𝑢</m:t>
                                  </m:r>
                                </m:e>
                              </m:acc>
                            </m:e>
                          </m:bar>
                          <m:r>
                            <a:rPr lang="en-US" sz="1600" b="1" i="1" smtClean="0">
                              <a:latin typeface="Cambria Math" panose="02040503050406030204" pitchFamily="18" charset="0"/>
                            </a:rPr>
                            <m:t>−</m:t>
                          </m:r>
                          <m:r>
                            <m:rPr>
                              <m:sty m:val="p"/>
                            </m:rPr>
                            <a:rPr lang="en-US" sz="1600" b="0" i="0" smtClean="0">
                              <a:latin typeface="Cambria Math" panose="02040503050406030204" pitchFamily="18" charset="0"/>
                            </a:rPr>
                            <m: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𝜏</m:t>
                              </m:r>
                            </m:e>
                            <m:sub>
                              <m:r>
                                <a:rPr lang="en-US" sz="1600" b="0" i="1" smtClean="0">
                                  <a:latin typeface="Cambria Math" panose="02040503050406030204" pitchFamily="18" charset="0"/>
                                </a:rPr>
                                <m:t>𝑖𝑗</m:t>
                              </m:r>
                            </m:sub>
                          </m:sSub>
                        </m:oMath>
                      </m:oMathPara>
                    </a14:m>
                    <a:endParaRPr lang="en-US" sz="1600" dirty="0"/>
                  </a:p>
                  <a:p>
                    <a:pPr algn="ctr"/>
                    <a:endParaRPr lang="en-US" dirty="0"/>
                  </a:p>
                </p:txBody>
              </p:sp>
            </mc:Choice>
            <mc:Fallback>
              <p:sp>
                <p:nvSpPr>
                  <p:cNvPr id="17" name="TextBox 16">
                    <a:extLst>
                      <a:ext uri="{FF2B5EF4-FFF2-40B4-BE49-F238E27FC236}">
                        <a16:creationId xmlns:a16="http://schemas.microsoft.com/office/drawing/2014/main" id="{98FFD348-7116-A7B7-E556-CE12EE90B8F3}"/>
                      </a:ext>
                    </a:extLst>
                  </p:cNvPr>
                  <p:cNvSpPr txBox="1">
                    <a:spLocks noRot="1" noChangeAspect="1" noMove="1" noResize="1" noEditPoints="1" noAdjustHandles="1" noChangeArrowheads="1" noChangeShapeType="1" noTextEdit="1"/>
                  </p:cNvSpPr>
                  <p:nvPr/>
                </p:nvSpPr>
                <p:spPr>
                  <a:xfrm>
                    <a:off x="3306220" y="3339185"/>
                    <a:ext cx="2839111" cy="1891030"/>
                  </a:xfrm>
                  <a:prstGeom prst="rect">
                    <a:avLst/>
                  </a:prstGeom>
                  <a:blipFill>
                    <a:blip r:embed="rId8"/>
                    <a:stretch>
                      <a:fillRect/>
                    </a:stretch>
                  </a:blipFill>
                  <a:ln w="38100">
                    <a:solidFill>
                      <a:schemeClr val="accent4"/>
                    </a:solid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5E5CB826-F8B6-BC0F-11EB-CC7449B8747B}"/>
                  </a:ext>
                </a:extLst>
              </p:cNvPr>
              <p:cNvSpPr txBox="1"/>
              <p:nvPr/>
            </p:nvSpPr>
            <p:spPr>
              <a:xfrm>
                <a:off x="3847762" y="4917892"/>
                <a:ext cx="977705" cy="338554"/>
              </a:xfrm>
              <a:prstGeom prst="rect">
                <a:avLst/>
              </a:prstGeom>
              <a:noFill/>
            </p:spPr>
            <p:txBody>
              <a:bodyPr wrap="square" rtlCol="0">
                <a:spAutoFit/>
              </a:bodyPr>
              <a:lstStyle/>
              <a:p>
                <a:r>
                  <a:rPr lang="en-US" sz="1600" dirty="0">
                    <a:solidFill>
                      <a:schemeClr val="accent1"/>
                    </a:solidFill>
                  </a:rPr>
                  <a:t>Resolved</a:t>
                </a:r>
                <a:endParaRPr lang="en-US" dirty="0">
                  <a:solidFill>
                    <a:schemeClr val="accent1"/>
                  </a:solidFill>
                </a:endParaRPr>
              </a:p>
            </p:txBody>
          </p:sp>
          <p:sp>
            <p:nvSpPr>
              <p:cNvPr id="23" name="Left Brace 22">
                <a:extLst>
                  <a:ext uri="{FF2B5EF4-FFF2-40B4-BE49-F238E27FC236}">
                    <a16:creationId xmlns:a16="http://schemas.microsoft.com/office/drawing/2014/main" id="{DA7D6C8C-678F-2B3B-23FB-FC444CB9D055}"/>
                  </a:ext>
                </a:extLst>
              </p:cNvPr>
              <p:cNvSpPr/>
              <p:nvPr/>
            </p:nvSpPr>
            <p:spPr>
              <a:xfrm rot="16200000">
                <a:off x="4238711" y="3955754"/>
                <a:ext cx="195808" cy="1872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BD4E55DD-0D44-3F09-BDA9-B3BFE94B1774}"/>
                  </a:ext>
                </a:extLst>
              </p:cNvPr>
              <p:cNvSpPr/>
              <p:nvPr/>
            </p:nvSpPr>
            <p:spPr>
              <a:xfrm rot="16200000">
                <a:off x="5564051" y="4518841"/>
                <a:ext cx="194312" cy="747666"/>
              </a:xfrm>
              <a:prstGeom prst="leftBrace">
                <a:avLst/>
              </a:prstGeom>
              <a:noFill/>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lumMod val="50000"/>
                    </a:schemeClr>
                  </a:solidFill>
                </a:endParaRPr>
              </a:p>
            </p:txBody>
          </p:sp>
          <p:sp>
            <p:nvSpPr>
              <p:cNvPr id="25" name="TextBox 24">
                <a:extLst>
                  <a:ext uri="{FF2B5EF4-FFF2-40B4-BE49-F238E27FC236}">
                    <a16:creationId xmlns:a16="http://schemas.microsoft.com/office/drawing/2014/main" id="{A566D4F3-6F6E-C5B6-2C7D-8B6E5449644F}"/>
                  </a:ext>
                </a:extLst>
              </p:cNvPr>
              <p:cNvSpPr txBox="1"/>
              <p:nvPr/>
            </p:nvSpPr>
            <p:spPr>
              <a:xfrm>
                <a:off x="5341305" y="4969899"/>
                <a:ext cx="678702" cy="338554"/>
              </a:xfrm>
              <a:prstGeom prst="rect">
                <a:avLst/>
              </a:prstGeom>
              <a:noFill/>
              <a:ln>
                <a:noFill/>
              </a:ln>
            </p:spPr>
            <p:txBody>
              <a:bodyPr wrap="square" rtlCol="0">
                <a:spAutoFit/>
              </a:bodyPr>
              <a:lstStyle/>
              <a:p>
                <a:r>
                  <a:rPr lang="en-US" sz="1600" dirty="0">
                    <a:solidFill>
                      <a:schemeClr val="bg2">
                        <a:lumMod val="50000"/>
                      </a:schemeClr>
                    </a:solidFill>
                  </a:rPr>
                  <a:t>SGS</a:t>
                </a:r>
                <a:endParaRPr lang="en-US" dirty="0">
                  <a:solidFill>
                    <a:schemeClr val="bg2">
                      <a:lumMod val="50000"/>
                    </a:schemeClr>
                  </a:solidFill>
                </a:endParaRPr>
              </a:p>
            </p:txBody>
          </p:sp>
        </p:grpSp>
      </p:grpSp>
    </p:spTree>
    <p:extLst>
      <p:ext uri="{BB962C8B-B14F-4D97-AF65-F5344CB8AC3E}">
        <p14:creationId xmlns:p14="http://schemas.microsoft.com/office/powerpoint/2010/main" val="38587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295 -0.09723 L 0.12101 -0.22723 " pathEditMode="relative" rAng="0" ptsTypes="AA">
                                      <p:cBhvr>
                                        <p:cTn id="6" dur="2000" fill="hold"/>
                                        <p:tgtEl>
                                          <p:spTgt spid="27"/>
                                        </p:tgtEl>
                                        <p:attrNameLst>
                                          <p:attrName>ppt_x</p:attrName>
                                          <p:attrName>ppt_y</p:attrName>
                                        </p:attrNameLst>
                                      </p:cBhvr>
                                      <p:rCtr x="5903" y="-65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3D11C6-FE2F-680E-D1A1-0C4E99556D93}"/>
              </a:ext>
            </a:extLst>
          </p:cNvPr>
          <p:cNvSpPr>
            <a:spLocks noGrp="1"/>
          </p:cNvSpPr>
          <p:nvPr>
            <p:ph type="sldNum" sz="quarter" idx="12"/>
          </p:nvPr>
        </p:nvSpPr>
        <p:spPr/>
        <p:txBody>
          <a:bodyPr/>
          <a:lstStyle/>
          <a:p>
            <a:fld id="{8A758EFE-665F-4341-B5B8-2DAEADA52F6C}" type="slidenum">
              <a:rPr lang="en-US" smtClean="0"/>
              <a:pPr/>
              <a:t>9</a:t>
            </a:fld>
            <a:endParaRPr lang="en-US" dirty="0"/>
          </a:p>
        </p:txBody>
      </p:sp>
      <p:sp>
        <p:nvSpPr>
          <p:cNvPr id="3" name="Title 2">
            <a:extLst>
              <a:ext uri="{FF2B5EF4-FFF2-40B4-BE49-F238E27FC236}">
                <a16:creationId xmlns:a16="http://schemas.microsoft.com/office/drawing/2014/main" id="{06263334-B434-40D5-5FB7-1C18F0C093AD}"/>
              </a:ext>
            </a:extLst>
          </p:cNvPr>
          <p:cNvSpPr>
            <a:spLocks noGrp="1"/>
          </p:cNvSpPr>
          <p:nvPr>
            <p:ph type="title"/>
          </p:nvPr>
        </p:nvSpPr>
        <p:spPr/>
        <p:txBody>
          <a:bodyPr/>
          <a:lstStyle/>
          <a:p>
            <a:r>
              <a:rPr lang="en-US" dirty="0"/>
              <a:t>SGS model</a:t>
            </a:r>
          </a:p>
        </p:txBody>
      </p:sp>
      <p:sp>
        <p:nvSpPr>
          <p:cNvPr id="6" name="Content Placeholder 3">
            <a:extLst>
              <a:ext uri="{FF2B5EF4-FFF2-40B4-BE49-F238E27FC236}">
                <a16:creationId xmlns:a16="http://schemas.microsoft.com/office/drawing/2014/main" id="{1C1649DF-3359-E413-F4BC-92A478D31267}"/>
              </a:ext>
            </a:extLst>
          </p:cNvPr>
          <p:cNvSpPr txBox="1">
            <a:spLocks/>
          </p:cNvSpPr>
          <p:nvPr/>
        </p:nvSpPr>
        <p:spPr>
          <a:xfrm>
            <a:off x="457200" y="1018230"/>
            <a:ext cx="8229600" cy="1706298"/>
          </a:xfrm>
          <a:prstGeom prst="rect">
            <a:avLst/>
          </a:prstGeom>
          <a:ln w="28575">
            <a:no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tx1"/>
              </a:buClr>
              <a:buFont typeface="Arial"/>
              <a:buChar char="•"/>
              <a:defRPr sz="28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Most SGS models are based on global transfer of energy dissipation (Standard &amp; Dynamic </a:t>
            </a:r>
            <a:r>
              <a:rPr lang="en-US" dirty="0" err="1"/>
              <a:t>Smagorinsky</a:t>
            </a:r>
            <a:r>
              <a:rPr lang="en-US" dirty="0"/>
              <a:t> model)</a:t>
            </a:r>
          </a:p>
          <a:p>
            <a:pPr marL="0" indent="0">
              <a:buNone/>
            </a:pPr>
            <a:r>
              <a:rPr lang="en-US" dirty="0">
                <a:sym typeface="Wingdings" pitchFamily="2" charset="2"/>
              </a:rPr>
              <a:t></a:t>
            </a:r>
            <a:r>
              <a:rPr lang="en-US" dirty="0"/>
              <a:t>Does not work well for non-homogeneous (wall-bounded) flows</a:t>
            </a:r>
          </a:p>
          <a:p>
            <a:pPr marL="0" indent="0">
              <a:buFont typeface="Arial"/>
              <a:buNone/>
            </a:pPr>
            <a:endParaRPr lang="en-US" dirty="0"/>
          </a:p>
        </p:txBody>
      </p:sp>
      <p:sp>
        <p:nvSpPr>
          <p:cNvPr id="7" name="Rectangle 6">
            <a:extLst>
              <a:ext uri="{FF2B5EF4-FFF2-40B4-BE49-F238E27FC236}">
                <a16:creationId xmlns:a16="http://schemas.microsoft.com/office/drawing/2014/main" id="{5BC73BA0-14EF-F483-C700-23B0537EC318}"/>
              </a:ext>
            </a:extLst>
          </p:cNvPr>
          <p:cNvSpPr/>
          <p:nvPr/>
        </p:nvSpPr>
        <p:spPr>
          <a:xfrm>
            <a:off x="310152" y="5221110"/>
            <a:ext cx="2034037" cy="406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1204C0B-F00B-B3E7-8A8E-DED18474CA9C}"/>
              </a:ext>
            </a:extLst>
          </p:cNvPr>
          <p:cNvGrpSpPr/>
          <p:nvPr/>
        </p:nvGrpSpPr>
        <p:grpSpPr>
          <a:xfrm>
            <a:off x="4572000" y="2403555"/>
            <a:ext cx="3687918" cy="3308469"/>
            <a:chOff x="2750229" y="2090648"/>
            <a:chExt cx="4383343" cy="3616028"/>
          </a:xfrm>
        </p:grpSpPr>
        <p:grpSp>
          <p:nvGrpSpPr>
            <p:cNvPr id="10" name="Group 9">
              <a:extLst>
                <a:ext uri="{FF2B5EF4-FFF2-40B4-BE49-F238E27FC236}">
                  <a16:creationId xmlns:a16="http://schemas.microsoft.com/office/drawing/2014/main" id="{582026B1-E4EE-248B-E2F3-88752DDD3CBA}"/>
                </a:ext>
              </a:extLst>
            </p:cNvPr>
            <p:cNvGrpSpPr/>
            <p:nvPr/>
          </p:nvGrpSpPr>
          <p:grpSpPr>
            <a:xfrm>
              <a:off x="2750229" y="2090648"/>
              <a:ext cx="3302562" cy="3616028"/>
              <a:chOff x="5249603" y="1838115"/>
              <a:chExt cx="3555744" cy="3824745"/>
            </a:xfrm>
          </p:grpSpPr>
          <p:pic>
            <p:nvPicPr>
              <p:cNvPr id="11" name="Picture 10" descr="Diagram&#10;&#10;Description automatically generated">
                <a:extLst>
                  <a:ext uri="{FF2B5EF4-FFF2-40B4-BE49-F238E27FC236}">
                    <a16:creationId xmlns:a16="http://schemas.microsoft.com/office/drawing/2014/main" id="{09A74CB6-A743-F856-E981-F41EAFADAF2D}"/>
                  </a:ext>
                </a:extLst>
              </p:cNvPr>
              <p:cNvPicPr>
                <a:picLocks noChangeAspect="1"/>
              </p:cNvPicPr>
              <p:nvPr/>
            </p:nvPicPr>
            <p:blipFill>
              <a:blip r:embed="rId3"/>
              <a:stretch>
                <a:fillRect/>
              </a:stretch>
            </p:blipFill>
            <p:spPr>
              <a:xfrm>
                <a:off x="5249603" y="1838115"/>
                <a:ext cx="3555744" cy="3382995"/>
              </a:xfrm>
              <a:prstGeom prst="rect">
                <a:avLst/>
              </a:prstGeom>
            </p:spPr>
          </p:pic>
          <p:sp>
            <p:nvSpPr>
              <p:cNvPr id="12" name="Snip Single Corner Rectangle 9">
                <a:extLst>
                  <a:ext uri="{FF2B5EF4-FFF2-40B4-BE49-F238E27FC236}">
                    <a16:creationId xmlns:a16="http://schemas.microsoft.com/office/drawing/2014/main" id="{DA3082AD-A508-1796-D0D6-1694547780E6}"/>
                  </a:ext>
                </a:extLst>
              </p:cNvPr>
              <p:cNvSpPr/>
              <p:nvPr/>
            </p:nvSpPr>
            <p:spPr>
              <a:xfrm>
                <a:off x="7557239" y="2896663"/>
                <a:ext cx="1085656" cy="1841108"/>
              </a:xfrm>
              <a:custGeom>
                <a:avLst/>
                <a:gdLst>
                  <a:gd name="connsiteX0" fmla="*/ 0 w 407480"/>
                  <a:gd name="connsiteY0" fmla="*/ 0 h 1841108"/>
                  <a:gd name="connsiteX1" fmla="*/ 339565 w 407480"/>
                  <a:gd name="connsiteY1" fmla="*/ 0 h 1841108"/>
                  <a:gd name="connsiteX2" fmla="*/ 407480 w 407480"/>
                  <a:gd name="connsiteY2" fmla="*/ 67915 h 1841108"/>
                  <a:gd name="connsiteX3" fmla="*/ 407480 w 407480"/>
                  <a:gd name="connsiteY3" fmla="*/ 1841108 h 1841108"/>
                  <a:gd name="connsiteX4" fmla="*/ 0 w 407480"/>
                  <a:gd name="connsiteY4" fmla="*/ 1841108 h 1841108"/>
                  <a:gd name="connsiteX5" fmla="*/ 0 w 407480"/>
                  <a:gd name="connsiteY5" fmla="*/ 0 h 1841108"/>
                  <a:gd name="connsiteX0" fmla="*/ 0 w 407480"/>
                  <a:gd name="connsiteY0" fmla="*/ 0 h 1841108"/>
                  <a:gd name="connsiteX1" fmla="*/ 156685 w 407480"/>
                  <a:gd name="connsiteY1" fmla="*/ 17417 h 1841108"/>
                  <a:gd name="connsiteX2" fmla="*/ 407480 w 407480"/>
                  <a:gd name="connsiteY2" fmla="*/ 67915 h 1841108"/>
                  <a:gd name="connsiteX3" fmla="*/ 407480 w 407480"/>
                  <a:gd name="connsiteY3" fmla="*/ 1841108 h 1841108"/>
                  <a:gd name="connsiteX4" fmla="*/ 0 w 407480"/>
                  <a:gd name="connsiteY4" fmla="*/ 1841108 h 1841108"/>
                  <a:gd name="connsiteX5" fmla="*/ 0 w 407480"/>
                  <a:gd name="connsiteY5" fmla="*/ 0 h 1841108"/>
                  <a:gd name="connsiteX0" fmla="*/ 0 w 816783"/>
                  <a:gd name="connsiteY0" fmla="*/ 0 h 1841108"/>
                  <a:gd name="connsiteX1" fmla="*/ 156685 w 816783"/>
                  <a:gd name="connsiteY1" fmla="*/ 17417 h 1841108"/>
                  <a:gd name="connsiteX2" fmla="*/ 816783 w 816783"/>
                  <a:gd name="connsiteY2" fmla="*/ 912646 h 1841108"/>
                  <a:gd name="connsiteX3" fmla="*/ 407480 w 816783"/>
                  <a:gd name="connsiteY3" fmla="*/ 1841108 h 1841108"/>
                  <a:gd name="connsiteX4" fmla="*/ 0 w 816783"/>
                  <a:gd name="connsiteY4" fmla="*/ 1841108 h 1841108"/>
                  <a:gd name="connsiteX5" fmla="*/ 0 w 816783"/>
                  <a:gd name="connsiteY5" fmla="*/ 0 h 1841108"/>
                  <a:gd name="connsiteX0" fmla="*/ 0 w 816783"/>
                  <a:gd name="connsiteY0" fmla="*/ 0 h 1841108"/>
                  <a:gd name="connsiteX1" fmla="*/ 156685 w 816783"/>
                  <a:gd name="connsiteY1" fmla="*/ 17417 h 1841108"/>
                  <a:gd name="connsiteX2" fmla="*/ 816783 w 816783"/>
                  <a:gd name="connsiteY2" fmla="*/ 912646 h 1841108"/>
                  <a:gd name="connsiteX3" fmla="*/ 407480 w 816783"/>
                  <a:gd name="connsiteY3" fmla="*/ 1841108 h 1841108"/>
                  <a:gd name="connsiteX4" fmla="*/ 0 w 816783"/>
                  <a:gd name="connsiteY4" fmla="*/ 1841108 h 1841108"/>
                  <a:gd name="connsiteX5" fmla="*/ 0 w 816783"/>
                  <a:gd name="connsiteY5" fmla="*/ 0 h 1841108"/>
                  <a:gd name="connsiteX0" fmla="*/ 0 w 1104165"/>
                  <a:gd name="connsiteY0" fmla="*/ 0 h 1841108"/>
                  <a:gd name="connsiteX1" fmla="*/ 156685 w 1104165"/>
                  <a:gd name="connsiteY1" fmla="*/ 174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400525 w 1104165"/>
                  <a:gd name="connsiteY1" fmla="*/ 3222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400525 w 1104165"/>
                  <a:gd name="connsiteY1" fmla="*/ 3222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400525 w 1104165"/>
                  <a:gd name="connsiteY1" fmla="*/ 322217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69896 w 1104165"/>
                  <a:gd name="connsiteY1" fmla="*/ 156754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69896 w 1104165"/>
                  <a:gd name="connsiteY1" fmla="*/ 156754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26353 w 1104165"/>
                  <a:gd name="connsiteY1" fmla="*/ 165463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 name="connsiteX0" fmla="*/ 0 w 1104165"/>
                  <a:gd name="connsiteY0" fmla="*/ 0 h 1841108"/>
                  <a:gd name="connsiteX1" fmla="*/ 226353 w 1104165"/>
                  <a:gd name="connsiteY1" fmla="*/ 165463 h 1841108"/>
                  <a:gd name="connsiteX2" fmla="*/ 1104165 w 1104165"/>
                  <a:gd name="connsiteY2" fmla="*/ 1818337 h 1841108"/>
                  <a:gd name="connsiteX3" fmla="*/ 407480 w 1104165"/>
                  <a:gd name="connsiteY3" fmla="*/ 1841108 h 1841108"/>
                  <a:gd name="connsiteX4" fmla="*/ 0 w 1104165"/>
                  <a:gd name="connsiteY4" fmla="*/ 1841108 h 1841108"/>
                  <a:gd name="connsiteX5" fmla="*/ 0 w 1104165"/>
                  <a:gd name="connsiteY5" fmla="*/ 0 h 18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165" h="1841108">
                    <a:moveTo>
                      <a:pt x="0" y="0"/>
                    </a:moveTo>
                    <a:cubicBezTo>
                      <a:pt x="133508" y="107406"/>
                      <a:pt x="14468" y="23223"/>
                      <a:pt x="226353" y="165463"/>
                    </a:cubicBezTo>
                    <a:cubicBezTo>
                      <a:pt x="1000832" y="873175"/>
                      <a:pt x="869618" y="1319630"/>
                      <a:pt x="1104165" y="1818337"/>
                    </a:cubicBezTo>
                    <a:lnTo>
                      <a:pt x="407480" y="1841108"/>
                    </a:lnTo>
                    <a:lnTo>
                      <a:pt x="0" y="1841108"/>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194DF82D-8FAA-6DC4-285D-1AFFE02DDE52}"/>
                  </a:ext>
                </a:extLst>
              </p:cNvPr>
              <p:cNvSpPr/>
              <p:nvPr/>
            </p:nvSpPr>
            <p:spPr>
              <a:xfrm rot="16200000">
                <a:off x="6683021" y="4439401"/>
                <a:ext cx="304271" cy="14441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694E546-95FF-1D05-6B7B-389619F8CEE6}"/>
                  </a:ext>
                </a:extLst>
              </p:cNvPr>
              <p:cNvSpPr txBox="1"/>
              <p:nvPr/>
            </p:nvSpPr>
            <p:spPr>
              <a:xfrm>
                <a:off x="6369772" y="5324306"/>
                <a:ext cx="930768" cy="338554"/>
              </a:xfrm>
              <a:prstGeom prst="rect">
                <a:avLst/>
              </a:prstGeom>
              <a:noFill/>
            </p:spPr>
            <p:txBody>
              <a:bodyPr wrap="none" rtlCol="0">
                <a:spAutoFit/>
              </a:bodyPr>
              <a:lstStyle/>
              <a:p>
                <a:r>
                  <a:rPr lang="en-US" sz="1600" dirty="0">
                    <a:solidFill>
                      <a:schemeClr val="accent1"/>
                    </a:solidFill>
                  </a:rPr>
                  <a:t>Resolved</a:t>
                </a:r>
                <a:endParaRPr lang="en-US" dirty="0">
                  <a:solidFill>
                    <a:schemeClr val="accent1"/>
                  </a:solidFill>
                </a:endParaRPr>
              </a:p>
            </p:txBody>
          </p:sp>
          <p:sp>
            <p:nvSpPr>
              <p:cNvPr id="15" name="Left Brace 14">
                <a:extLst>
                  <a:ext uri="{FF2B5EF4-FFF2-40B4-BE49-F238E27FC236}">
                    <a16:creationId xmlns:a16="http://schemas.microsoft.com/office/drawing/2014/main" id="{E200FDE0-8803-72FD-3C83-E27C385459B1}"/>
                  </a:ext>
                </a:extLst>
              </p:cNvPr>
              <p:cNvSpPr/>
              <p:nvPr/>
            </p:nvSpPr>
            <p:spPr>
              <a:xfrm rot="16200000">
                <a:off x="7984222" y="4591070"/>
                <a:ext cx="304273" cy="1158239"/>
              </a:xfrm>
              <a:prstGeom prst="leftBrace">
                <a:avLst/>
              </a:prstGeom>
              <a:noFill/>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lumMod val="50000"/>
                    </a:schemeClr>
                  </a:solidFill>
                </a:endParaRPr>
              </a:p>
            </p:txBody>
          </p:sp>
          <p:sp>
            <p:nvSpPr>
              <p:cNvPr id="16" name="TextBox 15">
                <a:extLst>
                  <a:ext uri="{FF2B5EF4-FFF2-40B4-BE49-F238E27FC236}">
                    <a16:creationId xmlns:a16="http://schemas.microsoft.com/office/drawing/2014/main" id="{A0630405-683B-9AB5-5F39-D85C41F39968}"/>
                  </a:ext>
                </a:extLst>
              </p:cNvPr>
              <p:cNvSpPr txBox="1"/>
              <p:nvPr/>
            </p:nvSpPr>
            <p:spPr>
              <a:xfrm>
                <a:off x="7943076" y="5313619"/>
                <a:ext cx="526106" cy="338554"/>
              </a:xfrm>
              <a:prstGeom prst="rect">
                <a:avLst/>
              </a:prstGeom>
              <a:noFill/>
              <a:ln>
                <a:noFill/>
              </a:ln>
            </p:spPr>
            <p:txBody>
              <a:bodyPr wrap="none" rtlCol="0">
                <a:spAutoFit/>
              </a:bodyPr>
              <a:lstStyle/>
              <a:p>
                <a:r>
                  <a:rPr lang="en-US" sz="1600" dirty="0">
                    <a:solidFill>
                      <a:schemeClr val="bg2">
                        <a:lumMod val="50000"/>
                      </a:schemeClr>
                    </a:solidFill>
                  </a:rPr>
                  <a:t>SGS</a:t>
                </a:r>
                <a:endParaRPr lang="en-US" dirty="0">
                  <a:solidFill>
                    <a:schemeClr val="bg2">
                      <a:lumMod val="50000"/>
                    </a:schemeClr>
                  </a:solidFill>
                </a:endParaRPr>
              </a:p>
            </p:txBody>
          </p:sp>
        </p:grpSp>
        <p:cxnSp>
          <p:nvCxnSpPr>
            <p:cNvPr id="18" name="Straight Arrow Connector 17">
              <a:extLst>
                <a:ext uri="{FF2B5EF4-FFF2-40B4-BE49-F238E27FC236}">
                  <a16:creationId xmlns:a16="http://schemas.microsoft.com/office/drawing/2014/main" id="{D906C1BC-7724-4663-DB89-2BD396D34CCC}"/>
                </a:ext>
              </a:extLst>
            </p:cNvPr>
            <p:cNvCxnSpPr>
              <a:cxnSpLocks/>
            </p:cNvCxnSpPr>
            <p:nvPr/>
          </p:nvCxnSpPr>
          <p:spPr>
            <a:xfrm>
              <a:off x="4424952" y="2322277"/>
              <a:ext cx="1257233" cy="121919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2F7AF37-8CA4-A417-E70E-E71780ECD528}"/>
                </a:ext>
              </a:extLst>
            </p:cNvPr>
            <p:cNvSpPr txBox="1"/>
            <p:nvPr/>
          </p:nvSpPr>
          <p:spPr>
            <a:xfrm>
              <a:off x="5159551" y="2190760"/>
              <a:ext cx="1974021" cy="403666"/>
            </a:xfrm>
            <a:prstGeom prst="rect">
              <a:avLst/>
            </a:prstGeom>
            <a:noFill/>
          </p:spPr>
          <p:txBody>
            <a:bodyPr wrap="none" rtlCol="0">
              <a:spAutoFit/>
            </a:bodyPr>
            <a:lstStyle/>
            <a:p>
              <a:r>
                <a:rPr lang="en-US" dirty="0">
                  <a:solidFill>
                    <a:schemeClr val="accent1"/>
                  </a:solidFill>
                </a:rPr>
                <a:t>Energy Cascade</a:t>
              </a:r>
            </a:p>
          </p:txBody>
        </p:sp>
      </p:grpSp>
      <p:sp>
        <p:nvSpPr>
          <p:cNvPr id="4" name="Content Placeholder 3">
            <a:extLst>
              <a:ext uri="{FF2B5EF4-FFF2-40B4-BE49-F238E27FC236}">
                <a16:creationId xmlns:a16="http://schemas.microsoft.com/office/drawing/2014/main" id="{DDE39AAA-8CFA-A163-78B0-05935923DF6E}"/>
              </a:ext>
            </a:extLst>
          </p:cNvPr>
          <p:cNvSpPr>
            <a:spLocks noGrp="1"/>
          </p:cNvSpPr>
          <p:nvPr>
            <p:ph idx="1"/>
          </p:nvPr>
        </p:nvSpPr>
        <p:spPr>
          <a:xfrm>
            <a:off x="457200" y="3784778"/>
            <a:ext cx="8229600" cy="1017361"/>
          </a:xfrm>
          <a:solidFill>
            <a:schemeClr val="accent1">
              <a:lumMod val="20000"/>
              <a:lumOff val="80000"/>
            </a:schemeClr>
          </a:solidFill>
          <a:ln w="28575">
            <a:solidFill>
              <a:schemeClr val="accent1"/>
            </a:solidFill>
          </a:ln>
        </p:spPr>
        <p:txBody>
          <a:bodyPr/>
          <a:lstStyle/>
          <a:p>
            <a:pPr marL="0" indent="0">
              <a:buNone/>
            </a:pPr>
            <a:r>
              <a:rPr lang="en-US" dirty="0"/>
              <a:t>Objective: Create an SGS model purely based on the governing equations </a:t>
            </a:r>
          </a:p>
        </p:txBody>
      </p:sp>
    </p:spTree>
    <p:extLst>
      <p:ext uri="{BB962C8B-B14F-4D97-AF65-F5344CB8AC3E}">
        <p14:creationId xmlns:p14="http://schemas.microsoft.com/office/powerpoint/2010/main" val="28687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theme/theme1.xml><?xml version="1.0" encoding="utf-8"?>
<a:theme xmlns:a="http://schemas.openxmlformats.org/drawingml/2006/main" name="Office Theme">
  <a:themeElements>
    <a:clrScheme name="Custom 23">
      <a:dk1>
        <a:srgbClr val="00144D"/>
      </a:dk1>
      <a:lt1>
        <a:sysClr val="window" lastClr="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22797</TotalTime>
  <Words>1681</Words>
  <Application>Microsoft Macintosh PowerPoint</Application>
  <PresentationFormat>On-screen Show (16:10)</PresentationFormat>
  <Paragraphs>193</Paragraphs>
  <Slides>16</Slides>
  <Notes>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Gill Sans</vt:lpstr>
      <vt:lpstr>Gill Sans MT</vt:lpstr>
      <vt:lpstr>Office Theme</vt:lpstr>
      <vt:lpstr>Arup Advanced Technology and Research (AT+R)</vt:lpstr>
      <vt:lpstr>About me</vt:lpstr>
      <vt:lpstr>Projects</vt:lpstr>
      <vt:lpstr>Project 1: Tower Failure of Wind Turbines in Extreme Wind Conditions</vt:lpstr>
      <vt:lpstr>CFD simulation (ANSYS Fluent)</vt:lpstr>
      <vt:lpstr>FEA simulation (ANSYS Mechanical)</vt:lpstr>
      <vt:lpstr>Project 2: ROM of near wall turbulence</vt:lpstr>
      <vt:lpstr>Large-Eddy Simulation</vt:lpstr>
      <vt:lpstr>SGS model</vt:lpstr>
      <vt:lpstr>Reduced-order model of governing equations</vt:lpstr>
      <vt:lpstr>Computing weights χ</vt:lpstr>
      <vt:lpstr>Why             ?</vt:lpstr>
      <vt:lpstr>Thank you! </vt:lpstr>
      <vt:lpstr>Compact form of the problem</vt:lpstr>
      <vt:lpstr>Singular Value Decomposition of the Resolvent Operator</vt:lpstr>
      <vt:lpstr>Optimization problem</vt:lpstr>
    </vt:vector>
  </TitlesOfParts>
  <Company>Zder0to5ive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Lindsey Tabor</dc:creator>
  <cp:lastModifiedBy>Kondo, Shinya</cp:lastModifiedBy>
  <cp:revision>487</cp:revision>
  <cp:lastPrinted>2021-02-19T13:58:24Z</cp:lastPrinted>
  <dcterms:created xsi:type="dcterms:W3CDTF">2017-09-22T15:37:04Z</dcterms:created>
  <dcterms:modified xsi:type="dcterms:W3CDTF">2022-08-04T13:40:18Z</dcterms:modified>
</cp:coreProperties>
</file>